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508" r:id="rId2"/>
    <p:sldId id="503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530" r:id="rId11"/>
    <p:sldId id="531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275" r:id="rId21"/>
    <p:sldId id="526" r:id="rId22"/>
    <p:sldId id="529" r:id="rId23"/>
    <p:sldId id="523" r:id="rId24"/>
    <p:sldId id="540" r:id="rId25"/>
    <p:sldId id="296" r:id="rId26"/>
    <p:sldId id="459" r:id="rId27"/>
    <p:sldId id="276" r:id="rId28"/>
    <p:sldId id="294" r:id="rId29"/>
    <p:sldId id="290" r:id="rId30"/>
    <p:sldId id="485" r:id="rId31"/>
    <p:sldId id="289" r:id="rId32"/>
    <p:sldId id="489" r:id="rId33"/>
    <p:sldId id="490" r:id="rId34"/>
    <p:sldId id="491" r:id="rId35"/>
    <p:sldId id="293" r:id="rId36"/>
    <p:sldId id="502" r:id="rId37"/>
    <p:sldId id="488" r:id="rId38"/>
    <p:sldId id="462" r:id="rId39"/>
    <p:sldId id="291" r:id="rId40"/>
    <p:sldId id="541" r:id="rId41"/>
    <p:sldId id="542" r:id="rId42"/>
    <p:sldId id="513" r:id="rId43"/>
    <p:sldId id="515" r:id="rId44"/>
    <p:sldId id="516" r:id="rId45"/>
    <p:sldId id="518" r:id="rId46"/>
    <p:sldId id="520" r:id="rId47"/>
    <p:sldId id="521" r:id="rId48"/>
    <p:sldId id="522" r:id="rId49"/>
  </p:sldIdLst>
  <p:sldSz cx="12192000" cy="6858000"/>
  <p:notesSz cx="9799638" cy="6742113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95050A-6F92-4569-B04B-4B0CA02865F0}">
          <p14:sldIdLst>
            <p14:sldId id="508"/>
            <p14:sldId id="503"/>
            <p14:sldId id="471"/>
            <p14:sldId id="472"/>
            <p14:sldId id="473"/>
            <p14:sldId id="474"/>
            <p14:sldId id="475"/>
            <p14:sldId id="476"/>
            <p14:sldId id="477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</p14:sldIdLst>
        </p14:section>
        <p14:section name="Раздел без заголовка" id="{F8F7FA1B-17D6-4D62-9628-9A5210F9E51C}">
          <p14:sldIdLst>
            <p14:sldId id="275"/>
            <p14:sldId id="526"/>
            <p14:sldId id="529"/>
            <p14:sldId id="523"/>
            <p14:sldId id="540"/>
            <p14:sldId id="296"/>
            <p14:sldId id="459"/>
            <p14:sldId id="276"/>
            <p14:sldId id="294"/>
            <p14:sldId id="290"/>
            <p14:sldId id="485"/>
            <p14:sldId id="289"/>
            <p14:sldId id="489"/>
            <p14:sldId id="490"/>
            <p14:sldId id="491"/>
            <p14:sldId id="293"/>
            <p14:sldId id="502"/>
            <p14:sldId id="488"/>
            <p14:sldId id="462"/>
            <p14:sldId id="291"/>
            <p14:sldId id="541"/>
            <p14:sldId id="542"/>
            <p14:sldId id="513"/>
            <p14:sldId id="515"/>
            <p14:sldId id="516"/>
            <p14:sldId id="518"/>
            <p14:sldId id="520"/>
            <p14:sldId id="521"/>
            <p14:sldId id="52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46510" cy="338667"/>
          </a:xfrm>
          <a:prstGeom prst="rect">
            <a:avLst/>
          </a:prstGeom>
        </p:spPr>
        <p:txBody>
          <a:bodyPr vert="horz" lIns="79387" tIns="39694" rIns="79387" bIns="39694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50576" y="1"/>
            <a:ext cx="4246510" cy="338667"/>
          </a:xfrm>
          <a:prstGeom prst="rect">
            <a:avLst/>
          </a:prstGeom>
        </p:spPr>
        <p:txBody>
          <a:bodyPr vert="horz" lIns="79387" tIns="39694" rIns="79387" bIns="39694" rtlCol="0"/>
          <a:lstStyle>
            <a:lvl1pPr algn="r">
              <a:defRPr sz="1100"/>
            </a:lvl1pPr>
          </a:lstStyle>
          <a:p>
            <a:fld id="{A7E2AFC6-7519-4A28-848B-C49E7D67F31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78138" y="842963"/>
            <a:ext cx="4043362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387" tIns="39694" rIns="79387" bIns="396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9964" y="3244643"/>
            <a:ext cx="7839710" cy="2654707"/>
          </a:xfrm>
          <a:prstGeom prst="rect">
            <a:avLst/>
          </a:prstGeom>
        </p:spPr>
        <p:txBody>
          <a:bodyPr vert="horz" lIns="79387" tIns="39694" rIns="79387" bIns="3969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03449"/>
            <a:ext cx="4246510" cy="338666"/>
          </a:xfrm>
          <a:prstGeom prst="rect">
            <a:avLst/>
          </a:prstGeom>
        </p:spPr>
        <p:txBody>
          <a:bodyPr vert="horz" lIns="79387" tIns="39694" rIns="79387" bIns="39694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50576" y="6403449"/>
            <a:ext cx="4246510" cy="338666"/>
          </a:xfrm>
          <a:prstGeom prst="rect">
            <a:avLst/>
          </a:prstGeom>
        </p:spPr>
        <p:txBody>
          <a:bodyPr vert="horz" lIns="79387" tIns="39694" rIns="79387" bIns="39694" rtlCol="0" anchor="b"/>
          <a:lstStyle>
            <a:lvl1pPr algn="r">
              <a:defRPr sz="1100"/>
            </a:lvl1pPr>
          </a:lstStyle>
          <a:p>
            <a:fld id="{5DF96417-FF24-433A-8BA7-DC6DABF0E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8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39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13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19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05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97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70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2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9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0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4715" rtl="0">
              <a:defRPr/>
            </a:pPr>
            <a:fld id="{DED8F54A-9430-4949-B95F-C543C1DE53FA}" type="slidenum">
              <a:rPr lang="ru-RU" kern="1200">
                <a:solidFill>
                  <a:prstClr val="black"/>
                </a:solidFill>
                <a:latin typeface="Calibri" panose="020F0502020204030204"/>
              </a:rPr>
              <a:pPr defTabSz="694715" rtl="0">
                <a:defRPr/>
              </a:pPr>
              <a:t>26</a:t>
            </a:fld>
            <a:endParaRPr lang="ru-RU" kern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3768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84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80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16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9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pic>
        <p:nvPicPr>
          <p:cNvPr id="19" name="bg object 19"/>
          <p:cNvPicPr/>
          <p:nvPr/>
        </p:nvPicPr>
        <p:blipFill>
          <a:blip r:embed="rId3"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739776-E079-4529-887B-EEB4FD930D54}" type="datetimeFigureOut">
              <a:rPr lang="ru-RU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20.jp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hyperlink" Target="mailto:INFO@FPPRT.RU" TargetMode="External"/><Relationship Id="rId1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50.png"/><Relationship Id="rId7" Type="http://schemas.openxmlformats.org/officeDocument/2006/relationships/hyperlink" Target="mailto:info@garfond.ru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gif"/><Relationship Id="rId4" Type="http://schemas.openxmlformats.org/officeDocument/2006/relationships/image" Target="../media/image51.png"/><Relationship Id="rId9" Type="http://schemas.openxmlformats.org/officeDocument/2006/relationships/image" Target="../media/image5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4962" y="2149731"/>
            <a:ext cx="6088792" cy="1874573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/>
          <a:p>
            <a:pPr marL="7701" marR="3081" algn="ctr">
              <a:lnSpc>
                <a:spcPct val="100000"/>
              </a:lnSpc>
              <a:spcBef>
                <a:spcPts val="64"/>
              </a:spcBef>
            </a:pPr>
            <a:r>
              <a:rPr lang="ru-RU" sz="3032" spc="6" dirty="0">
                <a:solidFill>
                  <a:srgbClr val="E84E22"/>
                </a:solidFill>
              </a:rPr>
              <a:t>МЕРЫ ПОДДЕРЖКИ БИЗНЕСА, ОКАЗЫВАЕМЫЕ </a:t>
            </a:r>
            <a:br>
              <a:rPr lang="ru-RU" sz="3032" spc="6" dirty="0">
                <a:solidFill>
                  <a:srgbClr val="E84E22"/>
                </a:solidFill>
              </a:rPr>
            </a:br>
            <a:r>
              <a:rPr lang="ru-RU" sz="3032" spc="6" dirty="0">
                <a:solidFill>
                  <a:srgbClr val="E84E22"/>
                </a:solidFill>
              </a:rPr>
              <a:t> МИНИСТЕРСТВОМ ЭКОНОМИКИ РТ В </a:t>
            </a:r>
            <a:r>
              <a:rPr lang="ru-RU" sz="3032" spc="6" dirty="0" smtClean="0">
                <a:solidFill>
                  <a:srgbClr val="E84E22"/>
                </a:solidFill>
              </a:rPr>
              <a:t>202</a:t>
            </a:r>
            <a:r>
              <a:rPr lang="en-US" sz="3032" spc="6" smtClean="0">
                <a:solidFill>
                  <a:srgbClr val="E84E22"/>
                </a:solidFill>
              </a:rPr>
              <a:t>4</a:t>
            </a:r>
            <a:r>
              <a:rPr lang="ru-RU" sz="3032" spc="6" smtClean="0">
                <a:solidFill>
                  <a:srgbClr val="E84E22"/>
                </a:solidFill>
              </a:rPr>
              <a:t> </a:t>
            </a:r>
            <a:r>
              <a:rPr lang="ru-RU" sz="3032" spc="6" dirty="0">
                <a:solidFill>
                  <a:srgbClr val="E84E22"/>
                </a:solidFill>
              </a:rPr>
              <a:t>ГОДУ</a:t>
            </a:r>
            <a:endParaRPr lang="ru-RU" sz="3032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CD5F61-E82A-EFBB-ADDD-D9A95F14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505" y="6141040"/>
            <a:ext cx="965007" cy="64942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637426" y="5609641"/>
            <a:ext cx="1524856" cy="833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2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34" y="5935680"/>
            <a:ext cx="931306" cy="81061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531307" y="6077338"/>
            <a:ext cx="1178298" cy="759715"/>
            <a:chOff x="14785594" y="7935796"/>
            <a:chExt cx="3276600" cy="211261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7550" y="7935796"/>
              <a:ext cx="932688" cy="932688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4785594" y="8857332"/>
              <a:ext cx="3276600" cy="1191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46" dirty="0">
                  <a:latin typeface="Arial" panose="020B0604020202020204" pitchFamily="34" charset="0"/>
                  <a:cs typeface="Arial" panose="020B0604020202020204" pitchFamily="34" charset="0"/>
                </a:rPr>
                <a:t>ЦЕНТР РЕАЛИЗАЦИИ ПРОГРАММ ПОДДЕРЖКИ И РАЗВИТИЯ МСП РЕСПУБЛИКИ ТАТАРСТАН</a:t>
              </a:r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1CBD73-7E70-3581-B17C-E3374CE74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076" y="5286255"/>
            <a:ext cx="5403556" cy="649426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4522FDF-1DDC-48B6-877A-1D985F5A78C2}"/>
              </a:ext>
            </a:extLst>
          </p:cNvPr>
          <p:cNvGrpSpPr/>
          <p:nvPr/>
        </p:nvGrpSpPr>
        <p:grpSpPr>
          <a:xfrm>
            <a:off x="245817" y="205875"/>
            <a:ext cx="1194965" cy="362386"/>
            <a:chOff x="279351" y="254935"/>
            <a:chExt cx="2661838" cy="81239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11CE5F07-D5B8-4CF3-B255-68475F140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51" y="254935"/>
              <a:ext cx="1961390" cy="578631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95C33070-E37A-4F40-B4B4-806D14B7209B}"/>
                </a:ext>
              </a:extLst>
            </p:cNvPr>
            <p:cNvSpPr/>
            <p:nvPr/>
          </p:nvSpPr>
          <p:spPr>
            <a:xfrm>
              <a:off x="904469" y="608927"/>
              <a:ext cx="2036720" cy="458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3" dirty="0">
                  <a:solidFill>
                    <a:prstClr val="black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АНО «ЦЕНТР КЛАСТЕРНОГО РАЗВИТИЯ </a:t>
              </a:r>
            </a:p>
            <a:p>
              <a:r>
                <a:rPr lang="ru-RU" sz="243" dirty="0">
                  <a:solidFill>
                    <a:prstClr val="black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И ПРОЕКТНОГО УПРАВЛЕНИЯ </a:t>
              </a:r>
            </a:p>
            <a:p>
              <a:r>
                <a:rPr lang="ru-RU" sz="243" dirty="0">
                  <a:solidFill>
                    <a:prstClr val="black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РЕСПУБЛИКИ ТАТАРСТАН»</a:t>
              </a:r>
              <a:endParaRPr lang="ru-RU" sz="303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9196" y="6183407"/>
            <a:ext cx="1197809" cy="3253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 bwMode="auto">
          <a:xfrm>
            <a:off x="210842" y="1233820"/>
            <a:ext cx="5659821" cy="632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95"/>
              </a:spcBef>
              <a:defRPr/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ЧАЮ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ЩИ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endParaRPr lang="ru-RU" sz="1950" b="1" spc="-15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1000"/>
              </a:lnSpc>
              <a:spcBef>
                <a:spcPts val="95"/>
              </a:spcBef>
              <a:defRPr/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</a:t>
            </a:r>
            <a:r>
              <a:rPr sz="1950" b="1" spc="-12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НТР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lang="ru-RU" sz="1950" b="1" spc="-1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b="1" spc="-70" dirty="0">
                <a:solidFill>
                  <a:srgbClr val="1D1D1B"/>
                </a:solidFill>
                <a:latin typeface="Calibri"/>
                <a:cs typeface="Calibri"/>
              </a:rPr>
              <a:t>"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1950" b="1" spc="-145" dirty="0">
                <a:solidFill>
                  <a:srgbClr val="1D1D1B"/>
                </a:solidFill>
                <a:latin typeface="Calibri"/>
                <a:cs typeface="Calibri"/>
              </a:rPr>
              <a:t>"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 bwMode="auto">
          <a:xfrm rot="10800000" flipV="1">
            <a:off x="564601" y="2172979"/>
            <a:ext cx="4704658" cy="57361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dirty="0">
                <a:latin typeface="Calibri"/>
                <a:cs typeface="Calibri"/>
              </a:rPr>
              <a:t>Запись </a:t>
            </a:r>
            <a:r>
              <a:rPr dirty="0">
                <a:latin typeface="Calibri"/>
                <a:cs typeface="Calibri"/>
              </a:rPr>
              <a:t>на </a:t>
            </a:r>
            <a:r>
              <a:rPr spc="-10" dirty="0" err="1">
                <a:latin typeface="Calibri"/>
                <a:cs typeface="Calibri"/>
              </a:rPr>
              <a:t>офлайн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онлайн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обучающие</a:t>
            </a:r>
            <a:r>
              <a:rPr dirty="0">
                <a:latin typeface="Calibri"/>
                <a:cs typeface="Calibri"/>
              </a:rPr>
              <a:t> </a:t>
            </a:r>
            <a:endParaRPr lang="ru-RU" dirty="0">
              <a:latin typeface="Calibri"/>
              <a:cs typeface="Calibri"/>
            </a:endParaRPr>
          </a:p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spc="-5" dirty="0" err="1">
                <a:latin typeface="Calibri"/>
                <a:cs typeface="Calibri"/>
              </a:rPr>
              <a:t>мероприятия</a:t>
            </a:r>
            <a:r>
              <a:rPr lang="ru-RU"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202</a:t>
            </a:r>
            <a:r>
              <a:rPr lang="ru-RU" dirty="0">
                <a:latin typeface="Calibri"/>
                <a:cs typeface="Calibri"/>
              </a:rPr>
              <a:t>4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25" dirty="0" err="1">
                <a:latin typeface="Calibri"/>
                <a:cs typeface="Calibri"/>
              </a:rPr>
              <a:t>году</a:t>
            </a:r>
            <a:endParaRPr lang="ru-RU" spc="-25" dirty="0">
              <a:latin typeface="Calibri"/>
              <a:cs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47550" y="1098424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араллелограмм 11"/>
          <p:cNvSpPr/>
          <p:nvPr/>
        </p:nvSpPr>
        <p:spPr bwMode="auto">
          <a:xfrm>
            <a:off x="484626" y="135380"/>
            <a:ext cx="786837" cy="459063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66773" y="226458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1</a:t>
            </a:r>
            <a:endParaRPr lang="ru-RU" sz="2000" dirty="0">
              <a:latin typeface="Arial Black"/>
            </a:endParaRPr>
          </a:p>
        </p:txBody>
      </p:sp>
      <p:sp>
        <p:nvSpPr>
          <p:cNvPr id="43" name="Параллелограмм 42"/>
          <p:cNvSpPr/>
          <p:nvPr/>
        </p:nvSpPr>
        <p:spPr bwMode="auto">
          <a:xfrm>
            <a:off x="1203158" y="129269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xmlns="" id="{DFE0935E-05BF-D8B2-283A-11F1AAF2E091}"/>
              </a:ext>
            </a:extLst>
          </p:cNvPr>
          <p:cNvSpPr txBox="1"/>
          <p:nvPr/>
        </p:nvSpPr>
        <p:spPr bwMode="auto">
          <a:xfrm>
            <a:off x="92609" y="3804437"/>
            <a:ext cx="5659821" cy="632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95"/>
              </a:spcBef>
              <a:defRPr/>
            </a:pPr>
            <a:r>
              <a:rPr lang="ru-RU" sz="1950" b="1" spc="-65" dirty="0">
                <a:solidFill>
                  <a:srgbClr val="1D1D1B"/>
                </a:solidFill>
                <a:latin typeface="Calibri"/>
                <a:cs typeface="Calibri"/>
              </a:rPr>
              <a:t>ПРОГРАММА ПО РЕГИСТРАЦИИ МАГАЗИНА НА ПЛАТФОРМЕ "ЯРМАРКА МАСТЕРОВ - LIVEMASTER" </a:t>
            </a:r>
            <a:endParaRPr lang="ru-RU" sz="1950" dirty="0">
              <a:latin typeface="Calibri"/>
              <a:cs typeface="Calibri"/>
            </a:endParaRPr>
          </a:p>
        </p:txBody>
      </p:sp>
      <p:sp>
        <p:nvSpPr>
          <p:cNvPr id="3" name="Скругленный прямоугольник 9">
            <a:extLst>
              <a:ext uri="{FF2B5EF4-FFF2-40B4-BE49-F238E27FC236}">
                <a16:creationId xmlns:a16="http://schemas.microsoft.com/office/drawing/2014/main" xmlns="" id="{D4C0933B-A443-6EF4-10ED-C4D0C4D517FF}"/>
              </a:ext>
            </a:extLst>
          </p:cNvPr>
          <p:cNvSpPr/>
          <p:nvPr/>
        </p:nvSpPr>
        <p:spPr bwMode="auto">
          <a:xfrm>
            <a:off x="129317" y="3669041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E6A157-9AB8-E4BE-408B-602ADACE8042}"/>
              </a:ext>
            </a:extLst>
          </p:cNvPr>
          <p:cNvSpPr txBox="1"/>
          <p:nvPr/>
        </p:nvSpPr>
        <p:spPr>
          <a:xfrm>
            <a:off x="65217" y="4596182"/>
            <a:ext cx="53886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Программа по регистрации магазина на платформе "Ярмарка мастеров - </a:t>
            </a:r>
            <a:r>
              <a:rPr lang="ru-RU" dirty="0" err="1"/>
              <a:t>Livemaster</a:t>
            </a:r>
            <a:r>
              <a:rPr lang="ru-RU" dirty="0"/>
              <a:t>" с последующим брендированием магазина для самозанятого на 1 месяц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B257F451-8D3A-6DAE-B4C0-50CB908C12BB}"/>
              </a:ext>
            </a:extLst>
          </p:cNvPr>
          <p:cNvGrpSpPr/>
          <p:nvPr/>
        </p:nvGrpSpPr>
        <p:grpSpPr bwMode="auto">
          <a:xfrm>
            <a:off x="6071343" y="851036"/>
            <a:ext cx="5755889" cy="1152047"/>
            <a:chOff x="9207794" y="1270782"/>
            <a:chExt cx="5753428" cy="106783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EF63CA26-CAC0-2443-AD05-18D99306441E}"/>
                </a:ext>
              </a:extLst>
            </p:cNvPr>
            <p:cNvSpPr/>
            <p:nvPr/>
          </p:nvSpPr>
          <p:spPr bwMode="auto">
            <a:xfrm>
              <a:off x="9207794" y="1615004"/>
              <a:ext cx="5659821" cy="65184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12700" marR="5080" algn="ctr">
                <a:lnSpc>
                  <a:spcPct val="101000"/>
                </a:lnSpc>
                <a:spcBef>
                  <a:spcPts val="80"/>
                </a:spcBef>
                <a:defRPr/>
              </a:pPr>
              <a:r>
                <a:rPr lang="ru-RU" b="1" dirty="0">
                  <a:cs typeface="Calibri"/>
                </a:rPr>
                <a:t>ПРЕДОСТАВЛЕНИЕ БЕСПЛАТНОГО ДОСТУПА </a:t>
              </a:r>
              <a:endParaRPr dirty="0"/>
            </a:p>
            <a:p>
              <a:pPr marL="12700" marR="5080" algn="ctr">
                <a:lnSpc>
                  <a:spcPct val="101000"/>
                </a:lnSpc>
                <a:spcBef>
                  <a:spcPts val="80"/>
                </a:spcBef>
                <a:defRPr/>
              </a:pPr>
              <a:r>
                <a:rPr lang="ru-RU" b="1" dirty="0">
                  <a:cs typeface="Calibri"/>
                </a:rPr>
                <a:t>К СИСТЕМЕ ЭЛЕКТРОННОГО ДОКУМЕНТООБОРОТА</a:t>
              </a:r>
              <a:endParaRPr dirty="0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7349FB94-28B4-11B3-ABC2-BA57C55D88D5}"/>
                </a:ext>
              </a:extLst>
            </p:cNvPr>
            <p:cNvGrpSpPr/>
            <p:nvPr/>
          </p:nvGrpSpPr>
          <p:grpSpPr bwMode="auto">
            <a:xfrm>
              <a:off x="9301401" y="1270782"/>
              <a:ext cx="5659821" cy="1067838"/>
              <a:chOff x="-3946200" y="3510604"/>
              <a:chExt cx="5659821" cy="1067838"/>
            </a:xfrm>
          </p:grpSpPr>
          <p:sp>
            <p:nvSpPr>
              <p:cNvPr id="30" name="Скругленный прямоугольник 52">
                <a:extLst>
                  <a:ext uri="{FF2B5EF4-FFF2-40B4-BE49-F238E27FC236}">
                    <a16:creationId xmlns:a16="http://schemas.microsoft.com/office/drawing/2014/main" xmlns="" id="{B2315AEB-00C1-C951-D16C-C0AF3BE9F3B2}"/>
                  </a:ext>
                </a:extLst>
              </p:cNvPr>
              <p:cNvSpPr/>
              <p:nvPr/>
            </p:nvSpPr>
            <p:spPr bwMode="auto">
              <a:xfrm>
                <a:off x="-3946200" y="3742379"/>
                <a:ext cx="5659821" cy="836063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xmlns="" id="{CE529322-7406-0576-0218-8ADE6120CD3A}"/>
                  </a:ext>
                </a:extLst>
              </p:cNvPr>
              <p:cNvGrpSpPr/>
              <p:nvPr/>
            </p:nvGrpSpPr>
            <p:grpSpPr bwMode="auto">
              <a:xfrm>
                <a:off x="850422" y="3510604"/>
                <a:ext cx="816395" cy="408623"/>
                <a:chOff x="850422" y="3510604"/>
                <a:chExt cx="816395" cy="408623"/>
              </a:xfrm>
            </p:grpSpPr>
            <p:sp>
              <p:nvSpPr>
                <p:cNvPr id="32" name="Скругленный прямоугольник 14">
                  <a:extLst>
                    <a:ext uri="{FF2B5EF4-FFF2-40B4-BE49-F238E27FC236}">
                      <a16:creationId xmlns:a16="http://schemas.microsoft.com/office/drawing/2014/main" xmlns="" id="{E0D6CA2A-0048-7E9C-D540-563FAA091842}"/>
                    </a:ext>
                  </a:extLst>
                </p:cNvPr>
                <p:cNvSpPr/>
                <p:nvPr/>
              </p:nvSpPr>
              <p:spPr bwMode="auto">
                <a:xfrm>
                  <a:off x="887391" y="3524622"/>
                  <a:ext cx="751513" cy="380588"/>
                </a:xfrm>
                <a:prstGeom prst="flowChartAlternateProcess">
                  <a:avLst/>
                </a:prstGeom>
                <a:solidFill>
                  <a:srgbClr val="E04D39"/>
                </a:solidFill>
                <a:ln w="57150">
                  <a:solidFill>
                    <a:srgbClr val="E04D3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 sz="1600"/>
                </a:p>
              </p:txBody>
            </p:sp>
            <p:sp>
              <p:nvSpPr>
                <p:cNvPr id="33" name="Прямоугольник 1">
                  <a:extLst>
                    <a:ext uri="{FF2B5EF4-FFF2-40B4-BE49-F238E27FC236}">
                      <a16:creationId xmlns:a16="http://schemas.microsoft.com/office/drawing/2014/main" xmlns="" id="{F050FCC9-D1C7-486E-C134-083C4BE46B00}"/>
                    </a:ext>
                  </a:extLst>
                </p:cNvPr>
                <p:cNvSpPr/>
                <p:nvPr/>
              </p:nvSpPr>
              <p:spPr bwMode="auto">
                <a:xfrm>
                  <a:off x="850422" y="3510604"/>
                  <a:ext cx="816395" cy="408623"/>
                </a:xfrm>
                <a:prstGeom prst="flowChartAlternateProcess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ru-RU" b="1" spc="5" dirty="0">
                      <a:solidFill>
                        <a:schemeClr val="bg1"/>
                      </a:solidFill>
                      <a:cs typeface="Calibri"/>
                    </a:rPr>
                    <a:t>СМСП</a:t>
                  </a:r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9BF023F-630F-1FBE-E9D7-F239076CF4F1}"/>
              </a:ext>
            </a:extLst>
          </p:cNvPr>
          <p:cNvSpPr txBox="1"/>
          <p:nvPr/>
        </p:nvSpPr>
        <p:spPr bwMode="auto">
          <a:xfrm flipH="1">
            <a:off x="6323972" y="2030776"/>
            <a:ext cx="5475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Услуга включает в себя доступ к сервису по передаче данных и пакет исходящих документов для взаимодействия с контрагентами в системе электронного документооборота (в количестве до 600 штук) сроком на 1 год.</a:t>
            </a: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xmlns="" id="{0EFE92F1-4F4D-E3F9-E391-6BEEBBF6BDA8}"/>
              </a:ext>
            </a:extLst>
          </p:cNvPr>
          <p:cNvSpPr txBox="1"/>
          <p:nvPr/>
        </p:nvSpPr>
        <p:spPr bwMode="auto">
          <a:xfrm>
            <a:off x="6550317" y="4672871"/>
            <a:ext cx="5292725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 err="1">
                <a:solidFill>
                  <a:srgbClr val="1D1D1B"/>
                </a:solidFill>
                <a:latin typeface="Calibri"/>
                <a:cs typeface="Calibri"/>
              </a:rPr>
              <a:t>Предоставление</a:t>
            </a:r>
            <a:r>
              <a:rPr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сервису</a:t>
            </a:r>
            <a:r>
              <a:rPr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сдачи </a:t>
            </a:r>
            <a:r>
              <a:rPr spc="-5" dirty="0">
                <a:solidFill>
                  <a:srgbClr val="1D1D1B"/>
                </a:solidFill>
                <a:latin typeface="Calibri"/>
                <a:cs typeface="Calibri"/>
              </a:rPr>
              <a:t>отчетности </a:t>
            </a: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pc="-15" dirty="0" err="1">
                <a:solidFill>
                  <a:srgbClr val="1D1D1B"/>
                </a:solidFill>
                <a:latin typeface="Calibri"/>
                <a:cs typeface="Calibri"/>
              </a:rPr>
              <a:t>один</a:t>
            </a:r>
            <a:r>
              <a:rPr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pc="-30" dirty="0" err="1">
                <a:solidFill>
                  <a:srgbClr val="1D1D1B"/>
                </a:solidFill>
                <a:latin typeface="Calibri"/>
                <a:cs typeface="Calibri"/>
              </a:rPr>
              <a:t>год</a:t>
            </a:r>
            <a:r>
              <a:rPr lang="ru-RU" spc="-30" dirty="0">
                <a:solidFill>
                  <a:srgbClr val="1D1D1B"/>
                </a:solidFill>
                <a:latin typeface="Calibri"/>
                <a:cs typeface="Calibri"/>
              </a:rPr>
              <a:t>  с предоставлением ЭЦП.  </a:t>
            </a:r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xmlns="" id="{C84FA615-6520-6E63-199B-BCEB8C3FFE13}"/>
              </a:ext>
            </a:extLst>
          </p:cNvPr>
          <p:cNvSpPr txBox="1"/>
          <p:nvPr/>
        </p:nvSpPr>
        <p:spPr bwMode="auto">
          <a:xfrm>
            <a:off x="6396749" y="3775894"/>
            <a:ext cx="5599863" cy="8533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r>
              <a:rPr lang="ru-RU" b="1" dirty="0">
                <a:latin typeface="Calibri"/>
                <a:cs typeface="Calibri"/>
              </a:rPr>
              <a:t>ПРЕДОСТАВЛЕНИЕ БЕСПЛАТНОГО  ДОСТУПА</a:t>
            </a:r>
          </a:p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r>
              <a:rPr lang="ru-RU" b="1" dirty="0">
                <a:latin typeface="Calibri"/>
                <a:cs typeface="Calibri"/>
              </a:rPr>
              <a:t>К СЕРВИСУ ДЛЯ СДАЧИ ОТЧЕТНОСТИ  В ФНС, ПФР, ФСС,РОССТАТ, ЦБ РФ (на выбор) НА ОДИН ГОД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37" name="Скругленный прямоугольник 52">
            <a:extLst>
              <a:ext uri="{FF2B5EF4-FFF2-40B4-BE49-F238E27FC236}">
                <a16:creationId xmlns:a16="http://schemas.microsoft.com/office/drawing/2014/main" xmlns="" id="{550D1851-0DFB-3CF0-A6DD-36D9831FA22E}"/>
              </a:ext>
            </a:extLst>
          </p:cNvPr>
          <p:cNvSpPr/>
          <p:nvPr/>
        </p:nvSpPr>
        <p:spPr bwMode="auto">
          <a:xfrm>
            <a:off x="6224424" y="3732292"/>
            <a:ext cx="5838259" cy="89697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Прямоугольник 1">
            <a:extLst>
              <a:ext uri="{FF2B5EF4-FFF2-40B4-BE49-F238E27FC236}">
                <a16:creationId xmlns:a16="http://schemas.microsoft.com/office/drawing/2014/main" xmlns="" id="{4216AC8E-22C4-6378-9ED7-2346733DACFD}"/>
              </a:ext>
            </a:extLst>
          </p:cNvPr>
          <p:cNvSpPr/>
          <p:nvPr/>
        </p:nvSpPr>
        <p:spPr bwMode="auto">
          <a:xfrm>
            <a:off x="11624381" y="2523598"/>
            <a:ext cx="816395" cy="408623"/>
          </a:xfrm>
          <a:prstGeom prst="flowChartAlternateProcess">
            <a:avLst/>
          </a:prstGeom>
          <a:grp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5" dirty="0">
                <a:solidFill>
                  <a:schemeClr val="bg1"/>
                </a:solidFill>
                <a:cs typeface="Calibri"/>
              </a:rPr>
              <a:t>СМСП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Параллелограмм 27"/>
          <p:cNvSpPr/>
          <p:nvPr/>
        </p:nvSpPr>
        <p:spPr bwMode="auto">
          <a:xfrm>
            <a:off x="1306806" y="4885992"/>
            <a:ext cx="3461138" cy="794414"/>
          </a:xfrm>
          <a:prstGeom prst="parallelogram">
            <a:avLst>
              <a:gd name="adj" fmla="val 25000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араллелограмм 2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24288" y="271979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2</a:t>
            </a:r>
            <a:endParaRPr lang="ru-RU" sz="2000" dirty="0">
              <a:latin typeface="Arial Black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22524" y="1395632"/>
            <a:ext cx="5126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b="1">
                <a:solidFill>
                  <a:srgbClr val="562212"/>
                </a:solidFill>
                <a:cs typeface="Calibri"/>
              </a:rPr>
              <a:t>ПОВЫШЕНИЕ</a:t>
            </a:r>
            <a:r>
              <a:rPr lang="ru-RU" b="1" spc="-55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КВАЛИФИКАЦИИ</a:t>
            </a:r>
            <a:r>
              <a:rPr lang="ru-RU" b="1" spc="-25">
                <a:solidFill>
                  <a:srgbClr val="562212"/>
                </a:solidFill>
                <a:cs typeface="Calibri"/>
              </a:rPr>
              <a:t> СОТРУДНИКОВ</a:t>
            </a:r>
            <a:r>
              <a:rPr lang="ru-RU" b="1" spc="-60">
                <a:solidFill>
                  <a:srgbClr val="562212"/>
                </a:solidFill>
                <a:cs typeface="Calibri"/>
              </a:rPr>
              <a:t> </a:t>
            </a:r>
            <a:r>
              <a:rPr lang="ru-RU" b="1" spc="-25">
                <a:solidFill>
                  <a:srgbClr val="562212"/>
                </a:solidFill>
                <a:cs typeface="Calibri"/>
              </a:rPr>
              <a:t>СУБЪЕКТА </a:t>
            </a:r>
            <a:r>
              <a:rPr lang="ru-RU" b="1" spc="-425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МСП</a:t>
            </a:r>
            <a:r>
              <a:rPr lang="ru-RU" b="1" spc="-10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ПО</a:t>
            </a:r>
            <a:r>
              <a:rPr lang="ru-RU" b="1" spc="-20">
                <a:solidFill>
                  <a:srgbClr val="562212"/>
                </a:solidFill>
                <a:cs typeface="Calibri"/>
              </a:rPr>
              <a:t> </a:t>
            </a:r>
            <a:r>
              <a:rPr lang="ru-RU" b="1" spc="-25">
                <a:solidFill>
                  <a:srgbClr val="562212"/>
                </a:solidFill>
                <a:cs typeface="Calibri"/>
              </a:rPr>
              <a:t>РАБОТЕ</a:t>
            </a:r>
            <a:r>
              <a:rPr lang="ru-RU" b="1" spc="-50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НА МАРКЕТПЛЕЙСАХ</a:t>
            </a:r>
            <a:endParaRPr lang="ru-RU">
              <a:solidFill>
                <a:srgbClr val="562212"/>
              </a:solidFill>
              <a:cs typeface="Calibri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57642" y="2384100"/>
            <a:ext cx="5000158" cy="2578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pc="10" dirty="0">
                <a:solidFill>
                  <a:srgbClr val="1D1D1B"/>
                </a:solidFill>
                <a:cs typeface="Calibri"/>
              </a:rPr>
              <a:t>Повышение </a:t>
            </a:r>
            <a:r>
              <a:rPr lang="ru-RU" dirty="0">
                <a:solidFill>
                  <a:srgbClr val="1D1D1B"/>
                </a:solidFill>
                <a:cs typeface="Calibri"/>
              </a:rPr>
              <a:t>квалификации </a:t>
            </a:r>
            <a:r>
              <a:rPr lang="ru-RU" spc="-10" dirty="0">
                <a:solidFill>
                  <a:srgbClr val="1D1D1B"/>
                </a:solidFill>
                <a:cs typeface="Calibri"/>
              </a:rPr>
              <a:t>одного сотрудника </a:t>
            </a:r>
            <a:r>
              <a:rPr lang="ru-RU" spc="-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субъекта МСП на</a:t>
            </a:r>
            <a:r>
              <a:rPr lang="ru-RU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безвозмездной</a:t>
            </a:r>
            <a:r>
              <a:rPr lang="ru-RU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основе по работе на маркетплейсах:</a:t>
            </a:r>
            <a:endParaRPr dirty="0"/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endParaRPr lang="ru-RU" sz="1000" spc="5" dirty="0">
              <a:solidFill>
                <a:srgbClr val="1D1D1B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 err="1">
                <a:solidFill>
                  <a:srgbClr val="C00000"/>
                </a:solidFill>
                <a:cs typeface="Calibri"/>
              </a:rPr>
              <a:t>Wildberries</a:t>
            </a:r>
            <a:r>
              <a:rPr lang="ru-RU" b="1" spc="5" dirty="0">
                <a:solidFill>
                  <a:srgbClr val="C00000"/>
                </a:solidFill>
                <a:cs typeface="Calibri"/>
              </a:rPr>
              <a:t>, </a:t>
            </a:r>
            <a:endParaRPr lang="en-US" b="1" spc="5" dirty="0">
              <a:solidFill>
                <a:srgbClr val="C00000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 err="1">
                <a:solidFill>
                  <a:srgbClr val="C00000"/>
                </a:solidFill>
                <a:cs typeface="Calibri"/>
              </a:rPr>
              <a:t>Ozon</a:t>
            </a:r>
            <a:r>
              <a:rPr lang="ru-RU" b="1" spc="5" dirty="0">
                <a:solidFill>
                  <a:srgbClr val="C00000"/>
                </a:solidFill>
                <a:cs typeface="Calibri"/>
              </a:rPr>
              <a:t>, </a:t>
            </a:r>
            <a:endParaRPr lang="en-US" b="1" spc="5" dirty="0">
              <a:solidFill>
                <a:srgbClr val="C00000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en-US" b="1" spc="5" dirty="0">
                <a:solidFill>
                  <a:srgbClr val="C00000"/>
                </a:solidFill>
                <a:cs typeface="Calibri"/>
              </a:rPr>
              <a:t>Kazan</a:t>
            </a:r>
            <a:r>
              <a:rPr lang="ru-RU" b="1" spc="5" dirty="0">
                <a:solidFill>
                  <a:srgbClr val="C00000"/>
                </a:solidFill>
                <a:cs typeface="Calibri"/>
              </a:rPr>
              <a:t>Express, </a:t>
            </a:r>
            <a:endParaRPr lang="en-US" b="1" spc="5" dirty="0">
              <a:solidFill>
                <a:srgbClr val="C00000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>
                <a:solidFill>
                  <a:srgbClr val="C00000"/>
                </a:solidFill>
                <a:cs typeface="Calibri"/>
              </a:rPr>
              <a:t>Яндекс. Маркет  </a:t>
            </a:r>
            <a:endParaRPr dirty="0"/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endParaRPr lang="ru-RU" b="1" spc="5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424372" y="4924738"/>
            <a:ext cx="3839961" cy="65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dirty="0">
                <a:solidFill>
                  <a:srgbClr val="1D1D1B"/>
                </a:solidFill>
                <a:cs typeface="Calibri"/>
              </a:rPr>
              <a:t>С получением</a:t>
            </a:r>
            <a:r>
              <a:rPr lang="ru-RU" spc="-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удостоверения</a:t>
            </a:r>
            <a:r>
              <a:rPr lang="ru-RU" b="1" spc="-10" dirty="0">
                <a:solidFill>
                  <a:srgbClr val="1D1D1B"/>
                </a:solidFill>
                <a:cs typeface="Calibri"/>
              </a:rPr>
              <a:t> </a:t>
            </a:r>
          </a:p>
          <a:p>
            <a:pPr marL="12700" marR="5080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pc="-10" dirty="0">
                <a:solidFill>
                  <a:srgbClr val="1D1D1B"/>
                </a:solidFill>
                <a:cs typeface="Calibri"/>
              </a:rPr>
              <a:t>о</a:t>
            </a:r>
            <a:r>
              <a:rPr lang="ru-RU" b="1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повышении квалификации</a:t>
            </a:r>
            <a:endParaRPr dirty="0"/>
          </a:p>
        </p:txBody>
      </p:sp>
      <p:grpSp>
        <p:nvGrpSpPr>
          <p:cNvPr id="32" name="Группа 31"/>
          <p:cNvGrpSpPr/>
          <p:nvPr/>
        </p:nvGrpSpPr>
        <p:grpSpPr bwMode="auto">
          <a:xfrm>
            <a:off x="195873" y="970116"/>
            <a:ext cx="5659821" cy="1119280"/>
            <a:chOff x="-7065963" y="3416693"/>
            <a:chExt cx="5659821" cy="1119280"/>
          </a:xfrm>
        </p:grpSpPr>
        <p:sp>
          <p:nvSpPr>
            <p:cNvPr id="33" name="Скругленный прямоугольник 32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35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6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026" name="Picture 2" descr="https://www.pngall.com/wp-content/uploads/10/Diploma-Vector-No-Background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22524" y="4820678"/>
            <a:ext cx="871013" cy="872791"/>
          </a:xfrm>
          <a:prstGeom prst="rect">
            <a:avLst/>
          </a:prstGeom>
          <a:noFill/>
        </p:spPr>
      </p:pic>
      <p:sp>
        <p:nvSpPr>
          <p:cNvPr id="42" name="Параллелограмм 41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B7DF14-15FB-6465-9913-B6DD2F4ED5F1}"/>
              </a:ext>
            </a:extLst>
          </p:cNvPr>
          <p:cNvSpPr/>
          <p:nvPr/>
        </p:nvSpPr>
        <p:spPr bwMode="auto">
          <a:xfrm>
            <a:off x="6291733" y="1434635"/>
            <a:ext cx="5126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b="1" dirty="0">
                <a:solidFill>
                  <a:srgbClr val="562212"/>
                </a:solidFill>
                <a:cs typeface="Calibri"/>
              </a:rPr>
              <a:t>ЗАПИСЬ НА ОБУЧАЮЩИЕ МОДУЛИ ПО РАБОТЕ НА МАРКЕТПЛЕЙСАХ ДЛЯ САМОЗАНЯТЫХ</a:t>
            </a:r>
            <a:endParaRPr lang="ru-RU" dirty="0">
              <a:solidFill>
                <a:srgbClr val="562212"/>
              </a:solidFill>
              <a:cs typeface="Calibri"/>
            </a:endParaRPr>
          </a:p>
        </p:txBody>
      </p:sp>
      <p:sp>
        <p:nvSpPr>
          <p:cNvPr id="5" name="Скругленный прямоугольник 32">
            <a:extLst>
              <a:ext uri="{FF2B5EF4-FFF2-40B4-BE49-F238E27FC236}">
                <a16:creationId xmlns:a16="http://schemas.microsoft.com/office/drawing/2014/main" xmlns="" id="{845CA7E7-62EC-301A-35A0-36A0F637373B}"/>
              </a:ext>
            </a:extLst>
          </p:cNvPr>
          <p:cNvSpPr/>
          <p:nvPr/>
        </p:nvSpPr>
        <p:spPr bwMode="auto">
          <a:xfrm>
            <a:off x="6142844" y="1267350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A922C6-18DF-4CC9-8130-9D2EC8A672ED}"/>
              </a:ext>
            </a:extLst>
          </p:cNvPr>
          <p:cNvSpPr txBox="1"/>
          <p:nvPr/>
        </p:nvSpPr>
        <p:spPr>
          <a:xfrm>
            <a:off x="6291733" y="2186530"/>
            <a:ext cx="5107033" cy="2378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pc="5" dirty="0">
                <a:solidFill>
                  <a:srgbClr val="1D1D1B"/>
                </a:solidFill>
                <a:cs typeface="Calibri"/>
              </a:rPr>
              <a:t>Обучающие модули по работе на маркетплейсах для самозанятых на</a:t>
            </a:r>
            <a:r>
              <a:rPr lang="ru-RU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безвозмездной</a:t>
            </a:r>
            <a:r>
              <a:rPr lang="ru-RU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основе по работе на маркетплейсах:</a:t>
            </a:r>
            <a:endParaRPr lang="ru-RU" dirty="0"/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en-US" b="1" spc="5" dirty="0">
                <a:solidFill>
                  <a:srgbClr val="C00000"/>
                </a:solidFill>
                <a:cs typeface="Calibri"/>
              </a:rPr>
              <a:t>Wildberries, </a:t>
            </a: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en-US" b="1" spc="5" dirty="0">
                <a:solidFill>
                  <a:srgbClr val="C00000"/>
                </a:solidFill>
                <a:cs typeface="Calibri"/>
              </a:rPr>
              <a:t>Ozon, </a:t>
            </a: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en-US" b="1" spc="5" dirty="0" err="1">
                <a:solidFill>
                  <a:srgbClr val="C00000"/>
                </a:solidFill>
                <a:cs typeface="Calibri"/>
              </a:rPr>
              <a:t>KazanExpress</a:t>
            </a:r>
            <a:r>
              <a:rPr lang="en-US" b="1" spc="5" dirty="0">
                <a:solidFill>
                  <a:srgbClr val="C00000"/>
                </a:solidFill>
                <a:cs typeface="Calibri"/>
              </a:rPr>
              <a:t>, </a:t>
            </a: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>
                <a:solidFill>
                  <a:srgbClr val="C00000"/>
                </a:solidFill>
                <a:cs typeface="Calibri"/>
              </a:rPr>
              <a:t>Яндекс. Маркет  </a:t>
            </a:r>
            <a:endParaRPr lang="ru-RU" dirty="0"/>
          </a:p>
          <a:p>
            <a:endParaRPr lang="ru-RU" dirty="0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xmlns="" id="{149CB6BB-983C-AED0-9953-C43F8D1A92FE}"/>
              </a:ext>
            </a:extLst>
          </p:cNvPr>
          <p:cNvSpPr/>
          <p:nvPr/>
        </p:nvSpPr>
        <p:spPr bwMode="auto">
          <a:xfrm>
            <a:off x="7347219" y="4805980"/>
            <a:ext cx="3637066" cy="922625"/>
          </a:xfrm>
          <a:prstGeom prst="parallelogram">
            <a:avLst>
              <a:gd name="adj" fmla="val 25000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083D8C0-2418-7DD5-2FCD-62F8F7DF2ABD}"/>
              </a:ext>
            </a:extLst>
          </p:cNvPr>
          <p:cNvSpPr/>
          <p:nvPr/>
        </p:nvSpPr>
        <p:spPr bwMode="auto">
          <a:xfrm>
            <a:off x="7444964" y="4789849"/>
            <a:ext cx="3324646" cy="922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dirty="0">
                <a:solidFill>
                  <a:srgbClr val="1D1D1B"/>
                </a:solidFill>
                <a:cs typeface="Calibri"/>
              </a:rPr>
              <a:t>С получением</a:t>
            </a:r>
            <a:r>
              <a:rPr lang="ru-RU" spc="-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 сертификата о прохождении дополнительного образования </a:t>
            </a:r>
            <a:endParaRPr dirty="0"/>
          </a:p>
        </p:txBody>
      </p:sp>
      <p:pic>
        <p:nvPicPr>
          <p:cNvPr id="13" name="Picture 2" descr="https://www.pngall.com/wp-content/uploads/10/Diploma-Vector-No-Background.png">
            <a:extLst>
              <a:ext uri="{FF2B5EF4-FFF2-40B4-BE49-F238E27FC236}">
                <a16:creationId xmlns:a16="http://schemas.microsoft.com/office/drawing/2014/main" xmlns="" id="{DA9C6342-D639-708B-9F41-0073FA59A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476206" y="4830898"/>
            <a:ext cx="871013" cy="872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 bwMode="auto">
          <a:xfrm>
            <a:off x="4320238" y="2081308"/>
            <a:ext cx="1756783" cy="2206825"/>
          </a:xfrm>
          <a:prstGeom prst="roundRect">
            <a:avLst>
              <a:gd name="adj" fmla="val 16667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араллелограмм 1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object 7"/>
          <p:cNvSpPr txBox="1"/>
          <p:nvPr/>
        </p:nvSpPr>
        <p:spPr bwMode="auto">
          <a:xfrm>
            <a:off x="308659" y="1165451"/>
            <a:ext cx="5659821" cy="57054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99135" marR="659130" algn="ctr">
              <a:lnSpc>
                <a:spcPct val="102600"/>
              </a:lnSpc>
              <a:spcBef>
                <a:spcPts val="495"/>
              </a:spcBef>
              <a:defRPr/>
            </a:pPr>
            <a:r>
              <a:rPr lang="ru-RU" b="1" spc="15" dirty="0">
                <a:cs typeface="Segoe UI Light"/>
              </a:rPr>
              <a:t>ФИНАНСИРОВАНИЕ СЕРТИФИКАЦИИ ПРОДУКЦИИ</a:t>
            </a:r>
            <a:endParaRPr lang="ru-RU" b="1" dirty="0">
              <a:cs typeface="Segoe UI Light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371071" y="2081308"/>
            <a:ext cx="3949165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Услуга включает в себя финансирование оформления 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>разрешительной документации – сертификата/ свидетельства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для 1 субъекта МСП </a:t>
            </a:r>
            <a:endParaRPr sz="1600" dirty="0"/>
          </a:p>
        </p:txBody>
      </p:sp>
      <p:grpSp>
        <p:nvGrpSpPr>
          <p:cNvPr id="47" name="Группа 46"/>
          <p:cNvGrpSpPr/>
          <p:nvPr/>
        </p:nvGrpSpPr>
        <p:grpSpPr bwMode="auto">
          <a:xfrm>
            <a:off x="512649" y="751355"/>
            <a:ext cx="5716056" cy="1141129"/>
            <a:chOff x="-7065963" y="3416693"/>
            <a:chExt cx="5659821" cy="1119280"/>
          </a:xfrm>
        </p:grpSpPr>
        <p:sp>
          <p:nvSpPr>
            <p:cNvPr id="48" name="Скругленный прямоугольник 47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9" name="Группа 48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50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51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Прямоугольник 51"/>
          <p:cNvSpPr/>
          <p:nvPr/>
        </p:nvSpPr>
        <p:spPr bwMode="auto">
          <a:xfrm>
            <a:off x="4435439" y="2416361"/>
            <a:ext cx="152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700 000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4938873" y="2151789"/>
            <a:ext cx="432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до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4690980" y="2759073"/>
            <a:ext cx="885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рублей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4392394" y="3219271"/>
            <a:ext cx="1612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0" i="0" dirty="0">
                <a:solidFill>
                  <a:srgbClr val="000000"/>
                </a:solidFill>
                <a:effectLst/>
              </a:rPr>
              <a:t>не более </a:t>
            </a:r>
          </a:p>
          <a:p>
            <a:pPr algn="ctr">
              <a:defRPr/>
            </a:pPr>
            <a:r>
              <a:rPr lang="ru-RU" b="0" i="0" dirty="0">
                <a:solidFill>
                  <a:srgbClr val="000000"/>
                </a:solidFill>
                <a:effectLst/>
              </a:rPr>
              <a:t>3-х документов</a:t>
            </a:r>
            <a:endParaRPr lang="ru-RU" dirty="0"/>
          </a:p>
        </p:txBody>
      </p:sp>
      <p:sp>
        <p:nvSpPr>
          <p:cNvPr id="43" name="Параллелограмм 42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8E4828-FA30-D8BA-078D-1BBC530F7698}"/>
              </a:ext>
            </a:extLst>
          </p:cNvPr>
          <p:cNvSpPr txBox="1"/>
          <p:nvPr/>
        </p:nvSpPr>
        <p:spPr>
          <a:xfrm>
            <a:off x="153706" y="4669036"/>
            <a:ext cx="6383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000000"/>
                </a:solidFill>
                <a:effectLst/>
              </a:rPr>
              <a:t>ФИНАНСИРОВАНИЕ УЧАСТИЯ В ВЫСТАВОЧНО-ЯРМАРОЧНЫХ МЕРОПРИЯТИЯХ НА ТЕРРИТОРИИ РФ</a:t>
            </a:r>
            <a:endParaRPr lang="ru-RU" sz="1600" b="1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1174F039-4193-6B6E-3593-86A0D267CA13}"/>
              </a:ext>
            </a:extLst>
          </p:cNvPr>
          <p:cNvGrpSpPr/>
          <p:nvPr/>
        </p:nvGrpSpPr>
        <p:grpSpPr bwMode="auto">
          <a:xfrm>
            <a:off x="424288" y="4253742"/>
            <a:ext cx="5716056" cy="1141129"/>
            <a:chOff x="-7065963" y="3416693"/>
            <a:chExt cx="5659821" cy="1119280"/>
          </a:xfrm>
        </p:grpSpPr>
        <p:sp>
          <p:nvSpPr>
            <p:cNvPr id="31" name="Скругленный прямоугольник 47">
              <a:extLst>
                <a:ext uri="{FF2B5EF4-FFF2-40B4-BE49-F238E27FC236}">
                  <a16:creationId xmlns:a16="http://schemas.microsoft.com/office/drawing/2014/main" xmlns="" id="{3564D044-E09D-3B4F-12DC-7E061CC0C94C}"/>
                </a:ext>
              </a:extLst>
            </p:cNvPr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xmlns="" id="{5897831A-4711-A6B3-849C-E2A38906F3E3}"/>
                </a:ext>
              </a:extLst>
            </p:cNvPr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33" name="Скругленный прямоугольник 14">
                <a:extLst>
                  <a:ext uri="{FF2B5EF4-FFF2-40B4-BE49-F238E27FC236}">
                    <a16:creationId xmlns:a16="http://schemas.microsoft.com/office/drawing/2014/main" xmlns="" id="{6F0A0305-7FF1-67EF-D09D-E85B983ED3FB}"/>
                  </a:ext>
                </a:extLst>
              </p:cNvPr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4" name="Прямоугольник 1">
                <a:extLst>
                  <a:ext uri="{FF2B5EF4-FFF2-40B4-BE49-F238E27FC236}">
                    <a16:creationId xmlns:a16="http://schemas.microsoft.com/office/drawing/2014/main" xmlns="" id="{B3C705EC-10DC-80D7-AD4D-187989A66C65}"/>
                  </a:ext>
                </a:extLst>
              </p:cNvPr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6BB7102-2F04-16B2-6019-DFA335676123}"/>
              </a:ext>
            </a:extLst>
          </p:cNvPr>
          <p:cNvSpPr txBox="1"/>
          <p:nvPr/>
        </p:nvSpPr>
        <p:spPr>
          <a:xfrm>
            <a:off x="371071" y="5434567"/>
            <a:ext cx="61931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Услуга по участию в выставочно-ярмарочном мероприятии на территории Российской Федерации включает в себя: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оплату регистрационного сбора, аренду выставочной площади и оборудования. </a:t>
            </a:r>
            <a:r>
              <a:rPr lang="ru-RU" sz="1600" i="0" dirty="0">
                <a:solidFill>
                  <a:srgbClr val="000000"/>
                </a:solidFill>
                <a:effectLst/>
              </a:rPr>
              <a:t>Оплачивается не более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600 </a:t>
            </a:r>
            <a:r>
              <a:rPr lang="ru-RU" sz="1600" b="1" i="0" dirty="0" err="1">
                <a:solidFill>
                  <a:srgbClr val="000000"/>
                </a:solidFill>
                <a:effectLst/>
              </a:rPr>
              <a:t>тыс.руб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. </a:t>
            </a:r>
            <a:r>
              <a:rPr lang="ru-RU" sz="1600" i="0" dirty="0">
                <a:solidFill>
                  <a:srgbClr val="000000"/>
                </a:solidFill>
                <a:effectLst/>
              </a:rPr>
              <a:t>на 1 субъекта МСП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0E40EB0D-3717-A841-AFF6-1B02343D2366}"/>
              </a:ext>
            </a:extLst>
          </p:cNvPr>
          <p:cNvGrpSpPr/>
          <p:nvPr/>
        </p:nvGrpSpPr>
        <p:grpSpPr bwMode="auto">
          <a:xfrm>
            <a:off x="6400331" y="735302"/>
            <a:ext cx="5716056" cy="1141129"/>
            <a:chOff x="-7065963" y="3416693"/>
            <a:chExt cx="5659821" cy="1119280"/>
          </a:xfrm>
        </p:grpSpPr>
        <p:sp>
          <p:nvSpPr>
            <p:cNvPr id="38" name="Скругленный прямоугольник 47">
              <a:extLst>
                <a:ext uri="{FF2B5EF4-FFF2-40B4-BE49-F238E27FC236}">
                  <a16:creationId xmlns:a16="http://schemas.microsoft.com/office/drawing/2014/main" xmlns="" id="{A62F525C-E769-8ACF-B22D-A94866B5BF3F}"/>
                </a:ext>
              </a:extLst>
            </p:cNvPr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0CFA472E-05B1-9C0A-11A0-20B3F88B00F1}"/>
                </a:ext>
              </a:extLst>
            </p:cNvPr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58" name="Скругленный прямоугольник 14">
                <a:extLst>
                  <a:ext uri="{FF2B5EF4-FFF2-40B4-BE49-F238E27FC236}">
                    <a16:creationId xmlns:a16="http://schemas.microsoft.com/office/drawing/2014/main" xmlns="" id="{D5E9DD17-0A99-C9F4-33D6-EFE2047C9FC7}"/>
                  </a:ext>
                </a:extLst>
              </p:cNvPr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59" name="Прямоугольник 1">
                <a:extLst>
                  <a:ext uri="{FF2B5EF4-FFF2-40B4-BE49-F238E27FC236}">
                    <a16:creationId xmlns:a16="http://schemas.microsoft.com/office/drawing/2014/main" xmlns="" id="{7CFEE663-7519-02B8-068A-D6F5F01B5308}"/>
                  </a:ext>
                </a:extLst>
              </p:cNvPr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48F1372-3E48-80F5-C760-E14B619537E3}"/>
              </a:ext>
            </a:extLst>
          </p:cNvPr>
          <p:cNvSpPr txBox="1"/>
          <p:nvPr/>
        </p:nvSpPr>
        <p:spPr>
          <a:xfrm>
            <a:off x="5949190" y="1165108"/>
            <a:ext cx="6383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000000"/>
                </a:solidFill>
                <a:effectLst/>
              </a:rPr>
              <a:t>ФИНАНСИРОВАНИЕ ОКАЗАНИЯ УСЛУГ ПО РЕКЛАМЕ ПРОДУКЦИИ/УСЛУГ </a:t>
            </a:r>
            <a:endParaRPr lang="ru-RU" sz="16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25DDFAE-9C9C-AEB2-357C-723FA9C2DBFE}"/>
              </a:ext>
            </a:extLst>
          </p:cNvPr>
          <p:cNvSpPr txBox="1"/>
          <p:nvPr/>
        </p:nvSpPr>
        <p:spPr>
          <a:xfrm>
            <a:off x="6618037" y="2013705"/>
            <a:ext cx="54973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Реклама продукции и услуг субъекта МСП по 1 пакетному предложению на выбор (ведение социальных сетей, создание сайтов, фирменного стиля, размещение информации в региональных СМИ)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2E9A74B-A362-47FA-C650-A5905694FBBC}"/>
              </a:ext>
            </a:extLst>
          </p:cNvPr>
          <p:cNvSpPr/>
          <p:nvPr/>
        </p:nvSpPr>
        <p:spPr bwMode="auto">
          <a:xfrm>
            <a:off x="424288" y="271979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3</a:t>
            </a:r>
            <a:endParaRPr lang="ru-RU" sz="2000" dirty="0">
              <a:latin typeface="Arial Black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0F4B319-D0E6-41D7-EBEC-63061A34CFD4}"/>
              </a:ext>
            </a:extLst>
          </p:cNvPr>
          <p:cNvSpPr/>
          <p:nvPr/>
        </p:nvSpPr>
        <p:spPr bwMode="auto">
          <a:xfrm>
            <a:off x="6332011" y="4038511"/>
            <a:ext cx="5659821" cy="685059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/>
                <a:ea typeface="Calibri"/>
                <a:cs typeface="Times New Roman"/>
              </a:rPr>
              <a:t>ПРЕДОСТАВЛЕНИЕ ДОСТУПА К ОБУЧАЮЩИМ КУРСАМ ПО ВОПРОСАМ ВЕДЕНИЯ БИЗНЕСА</a:t>
            </a:r>
            <a:endParaRPr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B9698CD-00AC-5253-9E73-C93BE7E26C2A}"/>
              </a:ext>
            </a:extLst>
          </p:cNvPr>
          <p:cNvSpPr/>
          <p:nvPr/>
        </p:nvSpPr>
        <p:spPr bwMode="auto">
          <a:xfrm>
            <a:off x="6738089" y="5006051"/>
            <a:ext cx="4847664" cy="372090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dirty="0"/>
              <a:t>Онлайн-курс на выбор:</a:t>
            </a:r>
            <a:endParaRPr lang="ru-RU" sz="1950" spc="5" dirty="0">
              <a:solidFill>
                <a:srgbClr val="1D1D1B"/>
              </a:solidFill>
              <a:cs typeface="Calibri"/>
            </a:endParaRPr>
          </a:p>
        </p:txBody>
      </p:sp>
      <p:sp>
        <p:nvSpPr>
          <p:cNvPr id="4" name="Скругленный прямоугольник 15">
            <a:extLst>
              <a:ext uri="{FF2B5EF4-FFF2-40B4-BE49-F238E27FC236}">
                <a16:creationId xmlns:a16="http://schemas.microsoft.com/office/drawing/2014/main" xmlns="" id="{290FB0DE-D845-AA69-6458-DDC6A77A1A36}"/>
              </a:ext>
            </a:extLst>
          </p:cNvPr>
          <p:cNvSpPr/>
          <p:nvPr/>
        </p:nvSpPr>
        <p:spPr bwMode="auto">
          <a:xfrm>
            <a:off x="6344594" y="3970424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821DAFF8-A960-BF8D-6E42-C58BDFD2E098}"/>
              </a:ext>
            </a:extLst>
          </p:cNvPr>
          <p:cNvSpPr/>
          <p:nvPr/>
        </p:nvSpPr>
        <p:spPr bwMode="auto">
          <a:xfrm>
            <a:off x="6332011" y="5521213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1</a:t>
            </a:r>
            <a:endParaRPr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4DF448E9-656F-42AC-6226-AF3E9AFEAD6D}"/>
              </a:ext>
            </a:extLst>
          </p:cNvPr>
          <p:cNvSpPr/>
          <p:nvPr/>
        </p:nvSpPr>
        <p:spPr bwMode="auto">
          <a:xfrm>
            <a:off x="8181033" y="5531448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prstClr val="white"/>
                </a:solidFill>
                <a:latin typeface="Arial Black"/>
              </a:rPr>
              <a:t>2</a:t>
            </a:r>
            <a:endParaRPr lang="ru-RU" b="0" i="0" u="none" strike="noStrike" cap="none" spc="0" dirty="0">
              <a:ln>
                <a:noFill/>
              </a:ln>
              <a:solidFill>
                <a:prstClr val="white"/>
              </a:solidFill>
              <a:latin typeface="Arial Black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080A3C5-3C39-2464-D0C1-A4A9E8A160C1}"/>
              </a:ext>
            </a:extLst>
          </p:cNvPr>
          <p:cNvSpPr/>
          <p:nvPr/>
        </p:nvSpPr>
        <p:spPr bwMode="auto">
          <a:xfrm>
            <a:off x="8255175" y="5434567"/>
            <a:ext cx="1683650" cy="584775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562212"/>
                </a:solidFill>
              </a:rPr>
              <a:t>ГЕНЕРАТОР КЛИЕНТОВ</a:t>
            </a:r>
            <a:endParaRPr lang="ru-RU" sz="240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561A2013-7924-9726-2DF4-BBD3F063EA91}"/>
              </a:ext>
            </a:extLst>
          </p:cNvPr>
          <p:cNvSpPr/>
          <p:nvPr/>
        </p:nvSpPr>
        <p:spPr bwMode="auto">
          <a:xfrm>
            <a:off x="10104197" y="5521213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>
                <a:solidFill>
                  <a:prstClr val="white"/>
                </a:solidFill>
                <a:latin typeface="Arial Black"/>
              </a:rPr>
              <a:t>3</a:t>
            </a:r>
            <a:endParaRPr lang="ru-RU" b="0" i="0" u="none" strike="noStrike" cap="none" spc="0">
              <a:ln>
                <a:noFill/>
              </a:ln>
              <a:solidFill>
                <a:prstClr val="white"/>
              </a:solidFill>
              <a:latin typeface="Arial Black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9B32124-89B0-CE2F-312D-FEBAC83298FA}"/>
              </a:ext>
            </a:extLst>
          </p:cNvPr>
          <p:cNvSpPr/>
          <p:nvPr/>
        </p:nvSpPr>
        <p:spPr bwMode="auto">
          <a:xfrm>
            <a:off x="10078566" y="5417250"/>
            <a:ext cx="1800000" cy="523220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562212"/>
                </a:solidFill>
              </a:rPr>
              <a:t>МАШИНА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562212"/>
                </a:solidFill>
              </a:rPr>
              <a:t>ПРОДАЖ</a:t>
            </a:r>
            <a:endParaRPr lang="ru-RU" sz="1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F3C923C-F7DB-9239-B350-EE2A1C7E158F}"/>
              </a:ext>
            </a:extLst>
          </p:cNvPr>
          <p:cNvSpPr/>
          <p:nvPr/>
        </p:nvSpPr>
        <p:spPr bwMode="auto">
          <a:xfrm>
            <a:off x="6589803" y="5508188"/>
            <a:ext cx="1614086" cy="338554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562212"/>
                </a:solidFill>
              </a:rPr>
              <a:t>ЛИЧНЫЙ БРЕНД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4288" y="1098464"/>
            <a:ext cx="5594143" cy="581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37820" algn="ctr">
              <a:lnSpc>
                <a:spcPct val="101099"/>
              </a:lnSpc>
              <a:spcBef>
                <a:spcPts val="265"/>
              </a:spcBef>
              <a:defRPr/>
            </a:pPr>
            <a:r>
              <a:rPr lang="ru-RU" sz="1600" b="1" spc="5">
                <a:solidFill>
                  <a:srgbClr val="1D1D1B"/>
                </a:solidFill>
                <a:cs typeface="Calibri"/>
              </a:rPr>
              <a:t>ОБЕСПЕЧЕНИЕ</a:t>
            </a:r>
            <a:r>
              <a:rPr lang="ru-RU" sz="1600" b="1" spc="6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РАЗМЕЩЕНИЯ </a:t>
            </a:r>
            <a:r>
              <a:rPr lang="ru-RU" sz="1600" b="1" spc="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ТОВАРОВ</a:t>
            </a:r>
            <a:r>
              <a:rPr lang="ru-RU" sz="1600" b="1" spc="3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НА</a:t>
            </a:r>
            <a:r>
              <a:rPr lang="ru-RU" sz="1600" b="1" spc="2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МАРКЕТПЛЕЙСАХ</a:t>
            </a:r>
            <a:r>
              <a:rPr lang="ru-RU" sz="1600" b="1" spc="6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ДЛЯ </a:t>
            </a:r>
            <a:r>
              <a:rPr lang="ru-RU" sz="1600" b="1" spc="-53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С</a:t>
            </a:r>
            <a:r>
              <a:rPr lang="ru-RU" sz="1600" b="1" spc="-85">
                <a:solidFill>
                  <a:srgbClr val="1D1D1B"/>
                </a:solidFill>
                <a:cs typeface="Calibri"/>
              </a:rPr>
              <a:t>М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С</a:t>
            </a:r>
            <a:r>
              <a:rPr lang="ru-RU" sz="1600" b="1" spc="-5">
                <a:solidFill>
                  <a:srgbClr val="1D1D1B"/>
                </a:solidFill>
                <a:cs typeface="Calibri"/>
              </a:rPr>
              <a:t>П</a:t>
            </a:r>
            <a:r>
              <a:rPr lang="ru-RU" sz="1600" b="1" spc="-16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 spc="-5">
                <a:solidFill>
                  <a:srgbClr val="1D1D1B"/>
                </a:solidFill>
                <a:cs typeface="Calibri"/>
              </a:rPr>
              <a:t>И</a:t>
            </a:r>
            <a:r>
              <a:rPr lang="ru-RU" sz="1600" b="1" spc="-15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 spc="-85">
                <a:solidFill>
                  <a:srgbClr val="1D1D1B"/>
                </a:solidFill>
                <a:cs typeface="Calibri"/>
              </a:rPr>
              <a:t>С</a:t>
            </a:r>
            <a:r>
              <a:rPr lang="ru-RU" sz="1600" b="1" spc="-75">
                <a:solidFill>
                  <a:srgbClr val="1D1D1B"/>
                </a:solidFill>
                <a:cs typeface="Calibri"/>
              </a:rPr>
              <a:t>АМО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З</a:t>
            </a:r>
            <a:r>
              <a:rPr lang="ru-RU" sz="1600" b="1" spc="-75">
                <a:solidFill>
                  <a:srgbClr val="1D1D1B"/>
                </a:solidFill>
                <a:cs typeface="Calibri"/>
              </a:rPr>
              <a:t>А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Н</a:t>
            </a:r>
            <a:r>
              <a:rPr lang="ru-RU" sz="1600" b="1" spc="-75">
                <a:solidFill>
                  <a:srgbClr val="1D1D1B"/>
                </a:solidFill>
                <a:cs typeface="Calibri"/>
              </a:rPr>
              <a:t>Я</a:t>
            </a:r>
            <a:r>
              <a:rPr lang="ru-RU" sz="1600" b="1" spc="-85">
                <a:solidFill>
                  <a:srgbClr val="1D1D1B"/>
                </a:solidFill>
                <a:cs typeface="Calibri"/>
              </a:rPr>
              <a:t>ТЫ</a:t>
            </a:r>
            <a:r>
              <a:rPr lang="ru-RU" sz="1600" b="1" spc="-5">
                <a:solidFill>
                  <a:srgbClr val="1D1D1B"/>
                </a:solidFill>
                <a:cs typeface="Calibri"/>
              </a:rPr>
              <a:t>Х ГРАЖДАН</a:t>
            </a:r>
            <a:endParaRPr lang="ru-RU" sz="1600"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31192" y="2002231"/>
            <a:ext cx="5594143" cy="216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pc="5">
                <a:solidFill>
                  <a:srgbClr val="1D1D1B"/>
                </a:solidFill>
                <a:cs typeface="Calibri"/>
              </a:rPr>
              <a:t>Создание </a:t>
            </a:r>
            <a:r>
              <a:rPr lang="ru-RU">
                <a:solidFill>
                  <a:srgbClr val="1D1D1B"/>
                </a:solidFill>
                <a:cs typeface="Calibri"/>
              </a:rPr>
              <a:t>личного </a:t>
            </a:r>
            <a:r>
              <a:rPr lang="ru-RU" spc="5">
                <a:solidFill>
                  <a:srgbClr val="1D1D1B"/>
                </a:solidFill>
                <a:cs typeface="Calibri"/>
              </a:rPr>
              <a:t> кабинета,</a:t>
            </a:r>
            <a:r>
              <a:rPr lang="ru-RU" spc="1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товарных</a:t>
            </a:r>
            <a:r>
              <a:rPr lang="ru-RU" spc="1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карточек       </a:t>
            </a:r>
            <a:r>
              <a:rPr lang="ru-RU">
                <a:solidFill>
                  <a:srgbClr val="1D1D1B"/>
                </a:solidFill>
                <a:cs typeface="Calibri"/>
              </a:rPr>
              <a:t>с </a:t>
            </a:r>
            <a:r>
              <a:rPr lang="ru-RU" spc="5">
                <a:solidFill>
                  <a:srgbClr val="1D1D1B"/>
                </a:solidFill>
                <a:cs typeface="Calibri"/>
              </a:rPr>
              <a:t> </a:t>
            </a:r>
            <a:r>
              <a:rPr lang="ru-RU" spc="-5">
                <a:solidFill>
                  <a:srgbClr val="1D1D1B"/>
                </a:solidFill>
                <a:cs typeface="Calibri"/>
              </a:rPr>
              <a:t>подготовкой </a:t>
            </a:r>
            <a:r>
              <a:rPr lang="ru-RU">
                <a:solidFill>
                  <a:srgbClr val="1D1D1B"/>
                </a:solidFill>
                <a:cs typeface="Calibri"/>
              </a:rPr>
              <a:t>текстовых</a:t>
            </a:r>
            <a:r>
              <a:rPr lang="ru-RU" spc="5">
                <a:solidFill>
                  <a:srgbClr val="1D1D1B"/>
                </a:solidFill>
                <a:cs typeface="Calibri"/>
              </a:rPr>
              <a:t> материалов</a:t>
            </a:r>
            <a:endParaRPr/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pc="5">
                <a:solidFill>
                  <a:srgbClr val="1D1D1B"/>
                </a:solidFill>
                <a:cs typeface="Calibri"/>
              </a:rPr>
              <a:t>Фотосъемка </a:t>
            </a:r>
            <a:r>
              <a:rPr lang="ru-RU">
                <a:solidFill>
                  <a:srgbClr val="1D1D1B"/>
                </a:solidFill>
                <a:cs typeface="Calibri"/>
              </a:rPr>
              <a:t>продукции </a:t>
            </a:r>
            <a:r>
              <a:rPr lang="ru-RU" spc="5">
                <a:solidFill>
                  <a:srgbClr val="1D1D1B"/>
                </a:solidFill>
                <a:cs typeface="Calibri"/>
              </a:rPr>
              <a:t>(при </a:t>
            </a:r>
            <a:r>
              <a:rPr lang="ru-RU" spc="10">
                <a:solidFill>
                  <a:srgbClr val="1D1D1B"/>
                </a:solidFill>
                <a:cs typeface="Calibri"/>
              </a:rPr>
              <a:t> </a:t>
            </a:r>
            <a:r>
              <a:rPr lang="ru-RU">
                <a:solidFill>
                  <a:srgbClr val="1D1D1B"/>
                </a:solidFill>
                <a:cs typeface="Calibri"/>
              </a:rPr>
              <a:t>необходимости)</a:t>
            </a:r>
            <a:endParaRPr lang="ru-RU" spc="5">
              <a:solidFill>
                <a:srgbClr val="1D1D1B"/>
              </a:solidFill>
              <a:cs typeface="Calibri"/>
            </a:endParaRPr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pc="5">
                <a:solidFill>
                  <a:srgbClr val="1D1D1B"/>
                </a:solidFill>
                <a:cs typeface="Calibri"/>
              </a:rPr>
              <a:t>Настройка склада</a:t>
            </a:r>
            <a:endParaRPr/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pc="-5">
                <a:solidFill>
                  <a:srgbClr val="1D1D1B"/>
                </a:solidFill>
                <a:cs typeface="Calibri"/>
              </a:rPr>
              <a:t>Консультацию</a:t>
            </a:r>
            <a:r>
              <a:rPr lang="ru-RU" spc="-1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по</a:t>
            </a:r>
            <a:r>
              <a:rPr lang="ru-RU" spc="15">
                <a:solidFill>
                  <a:srgbClr val="1D1D1B"/>
                </a:solidFill>
                <a:cs typeface="Calibri"/>
              </a:rPr>
              <a:t> </a:t>
            </a:r>
            <a:r>
              <a:rPr lang="ru-RU">
                <a:solidFill>
                  <a:srgbClr val="1D1D1B"/>
                </a:solidFill>
                <a:cs typeface="Calibri"/>
              </a:rPr>
              <a:t>ведению</a:t>
            </a:r>
            <a:r>
              <a:rPr lang="ru-RU" spc="25">
                <a:solidFill>
                  <a:srgbClr val="1D1D1B"/>
                </a:solidFill>
                <a:cs typeface="Calibri"/>
              </a:rPr>
              <a:t> </a:t>
            </a:r>
            <a:r>
              <a:rPr lang="ru-RU" spc="-5">
                <a:solidFill>
                  <a:srgbClr val="1D1D1B"/>
                </a:solidFill>
                <a:cs typeface="Calibri"/>
              </a:rPr>
              <a:t>продаж </a:t>
            </a:r>
            <a:r>
              <a:rPr lang="ru-RU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на</a:t>
            </a:r>
            <a:r>
              <a:rPr lang="ru-RU" spc="15">
                <a:solidFill>
                  <a:srgbClr val="1D1D1B"/>
                </a:solidFill>
                <a:cs typeface="Calibri"/>
              </a:rPr>
              <a:t> </a:t>
            </a:r>
            <a:r>
              <a:rPr lang="ru-RU" spc="10">
                <a:solidFill>
                  <a:srgbClr val="1D1D1B"/>
                </a:solidFill>
                <a:cs typeface="Calibri"/>
              </a:rPr>
              <a:t>выбранном</a:t>
            </a:r>
            <a:r>
              <a:rPr lang="ru-RU" spc="-1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маркетплейсе</a:t>
            </a:r>
            <a:r>
              <a:rPr lang="ru-RU" spc="15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(Ozon, </a:t>
            </a:r>
            <a:r>
              <a:rPr lang="ru-RU" spc="10">
                <a:solidFill>
                  <a:srgbClr val="1D1D1B"/>
                </a:solidFill>
                <a:cs typeface="Calibri"/>
              </a:rPr>
              <a:t> WildBerries,</a:t>
            </a:r>
            <a:r>
              <a:rPr lang="ru-RU" spc="25">
                <a:solidFill>
                  <a:srgbClr val="1D1D1B"/>
                </a:solidFill>
                <a:cs typeface="Calibri"/>
              </a:rPr>
              <a:t> </a:t>
            </a:r>
            <a:r>
              <a:rPr lang="ru-RU">
                <a:solidFill>
                  <a:srgbClr val="1D1D1B"/>
                </a:solidFill>
                <a:cs typeface="Calibri"/>
              </a:rPr>
              <a:t>KazanExpress</a:t>
            </a:r>
            <a:r>
              <a:rPr lang="ru-RU" spc="25">
                <a:solidFill>
                  <a:srgbClr val="1D1D1B"/>
                </a:solidFill>
                <a:cs typeface="Calibri"/>
              </a:rPr>
              <a:t> </a:t>
            </a:r>
            <a:r>
              <a:rPr lang="ru-RU">
                <a:solidFill>
                  <a:srgbClr val="1D1D1B"/>
                </a:solidFill>
                <a:cs typeface="Calibri"/>
              </a:rPr>
              <a:t>+</a:t>
            </a:r>
            <a:r>
              <a:rPr lang="ru-RU" spc="1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Яндекс.Маркет </a:t>
            </a:r>
            <a:r>
              <a:rPr lang="ru-RU" spc="-425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для</a:t>
            </a:r>
            <a:r>
              <a:rPr lang="ru-RU" spc="15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СМСП)</a:t>
            </a:r>
            <a:endParaRPr/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198353" y="971250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араллелограмм 37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24288" y="271979"/>
            <a:ext cx="356188" cy="707886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4</a:t>
            </a:r>
          </a:p>
          <a:p>
            <a:pPr>
              <a:defRPr/>
            </a:pPr>
            <a:endParaRPr lang="ru-RU" sz="2000" dirty="0">
              <a:latin typeface="Arial Black"/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429" y="4311041"/>
            <a:ext cx="2404444" cy="2547094"/>
            <a:chOff x="427" y="3428431"/>
            <a:chExt cx="3237623" cy="3429704"/>
          </a:xfrm>
        </p:grpSpPr>
        <p:sp>
          <p:nvSpPr>
            <p:cNvPr id="41" name="object 3"/>
            <p:cNvSpPr/>
            <p:nvPr/>
          </p:nvSpPr>
          <p:spPr bwMode="auto">
            <a:xfrm>
              <a:off x="427" y="3428431"/>
              <a:ext cx="3237623" cy="3429385"/>
            </a:xfrm>
            <a:custGeom>
              <a:avLst/>
              <a:gdLst/>
              <a:ahLst/>
              <a:cxnLst/>
              <a:rect l="l" t="t" r="r" b="b"/>
              <a:pathLst>
                <a:path w="5339080" h="5655309" extrusionOk="0">
                  <a:moveTo>
                    <a:pt x="5338437" y="142"/>
                  </a:moveTo>
                  <a:lnTo>
                    <a:pt x="0" y="142"/>
                  </a:lnTo>
                  <a:lnTo>
                    <a:pt x="0" y="5655183"/>
                  </a:lnTo>
                  <a:lnTo>
                    <a:pt x="5338437" y="5655183"/>
                  </a:lnTo>
                  <a:lnTo>
                    <a:pt x="5338437" y="14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18"/>
            <p:cNvSpPr txBox="1"/>
            <p:nvPr/>
          </p:nvSpPr>
          <p:spPr bwMode="auto">
            <a:xfrm>
              <a:off x="1048109" y="5703279"/>
              <a:ext cx="1192624" cy="317832"/>
            </a:xfrm>
            <a:prstGeom prst="rect">
              <a:avLst/>
            </a:prstGeom>
            <a:grpFill/>
          </p:spPr>
          <p:txBody>
            <a:bodyPr vert="horz" wrap="square" lIns="0" tIns="7316" rIns="0" bIns="0" rtlCol="0">
              <a:spAutoFit/>
            </a:bodyPr>
            <a:lstStyle/>
            <a:p>
              <a:pPr marL="7701" algn="ctr" defTabSz="554492">
                <a:spcBef>
                  <a:spcPts val="58"/>
                </a:spcBef>
                <a:defRPr/>
              </a:pPr>
              <a:r>
                <a:rPr sz="1500" b="1" spc="2" dirty="0">
                  <a:solidFill>
                    <a:srgbClr val="FFFFFF"/>
                  </a:solidFill>
                  <a:latin typeface="Calibri"/>
                  <a:cs typeface="Calibri"/>
                </a:rPr>
                <a:t>FP</a:t>
              </a:r>
              <a:r>
                <a:rPr sz="1500" b="1" spc="9" dirty="0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r>
                <a:rPr sz="1500" b="1" spc="-61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500" b="1" spc="-230" dirty="0">
                  <a:solidFill>
                    <a:srgbClr val="FFFFFF"/>
                  </a:solidFill>
                  <a:latin typeface="Calibri"/>
                  <a:cs typeface="Calibri"/>
                </a:rPr>
                <a:t>T</a:t>
              </a:r>
              <a:r>
                <a:rPr sz="15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  <a:r>
                <a:rPr sz="1500" b="1" spc="5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500" b="1" spc="-2" dirty="0">
                  <a:solidFill>
                    <a:srgbClr val="FFFFFF"/>
                  </a:solidFill>
                  <a:latin typeface="Calibri"/>
                  <a:cs typeface="Calibri"/>
                </a:rPr>
                <a:t>U</a:t>
              </a:r>
              <a:endParaRPr sz="15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pic>
          <p:nvPicPr>
            <p:cNvPr id="43" name="object 39"/>
            <p:cNvPicPr/>
            <p:nvPr/>
          </p:nvPicPr>
          <p:blipFill>
            <a:blip r:embed="rId2"/>
            <a:stretch/>
          </p:blipFill>
          <p:spPr bwMode="auto">
            <a:xfrm>
              <a:off x="994817" y="4113310"/>
              <a:ext cx="1262338" cy="1272492"/>
            </a:xfrm>
            <a:prstGeom prst="rect">
              <a:avLst/>
            </a:prstGeom>
          </p:spPr>
        </p:pic>
        <p:sp>
          <p:nvSpPr>
            <p:cNvPr id="44" name="object 40"/>
            <p:cNvSpPr/>
            <p:nvPr/>
          </p:nvSpPr>
          <p:spPr bwMode="auto">
            <a:xfrm>
              <a:off x="427" y="5648262"/>
              <a:ext cx="1208717" cy="1209873"/>
            </a:xfrm>
            <a:custGeom>
              <a:avLst/>
              <a:gdLst/>
              <a:ahLst/>
              <a:cxnLst/>
              <a:rect l="l" t="t" r="r" b="b"/>
              <a:pathLst>
                <a:path w="1993264" h="1995170" extrusionOk="0">
                  <a:moveTo>
                    <a:pt x="0" y="50"/>
                  </a:moveTo>
                  <a:lnTo>
                    <a:pt x="0" y="1994586"/>
                  </a:lnTo>
                  <a:lnTo>
                    <a:pt x="1992960" y="199458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Параллелограмм 44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DE96CB17-163A-24DD-CBF8-3BB4B6FFEE41}"/>
              </a:ext>
            </a:extLst>
          </p:cNvPr>
          <p:cNvSpPr txBox="1"/>
          <p:nvPr/>
        </p:nvSpPr>
        <p:spPr bwMode="auto">
          <a:xfrm>
            <a:off x="6455549" y="2120442"/>
            <a:ext cx="5636275" cy="22426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pc="-45" dirty="0">
                <a:solidFill>
                  <a:srgbClr val="1D1D1B"/>
                </a:solidFill>
                <a:cs typeface="Calibri"/>
              </a:rPr>
              <a:t>Для новых пользователей платформы VK Реклама.</a:t>
            </a:r>
            <a:endParaRPr lang="ru-RU" dirty="0"/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pc="-45" dirty="0">
                <a:solidFill>
                  <a:srgbClr val="1D1D1B"/>
                </a:solidFill>
                <a:cs typeface="Calibri"/>
              </a:rPr>
              <a:t>Предоставление купона на удвоение первого платежа на рекламу сообщества/магазина ВКонтакте на сумму </a:t>
            </a:r>
            <a:r>
              <a:rPr lang="ru-RU" b="1" spc="-45" dirty="0">
                <a:solidFill>
                  <a:srgbClr val="FF0000"/>
                </a:solidFill>
                <a:cs typeface="Calibri"/>
              </a:rPr>
              <a:t>от 500 до </a:t>
            </a:r>
            <a:r>
              <a:rPr lang="en-US" b="1" spc="-45" dirty="0">
                <a:solidFill>
                  <a:srgbClr val="FF0000"/>
                </a:solidFill>
                <a:cs typeface="Calibri"/>
              </a:rPr>
              <a:t>10</a:t>
            </a:r>
            <a:r>
              <a:rPr lang="ru-RU" b="1" spc="-45" dirty="0">
                <a:solidFill>
                  <a:srgbClr val="FF0000"/>
                </a:solidFill>
                <a:cs typeface="Calibri"/>
              </a:rPr>
              <a:t> 000 рублей.</a:t>
            </a:r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pc="-45" dirty="0">
                <a:solidFill>
                  <a:srgbClr val="1D1D1B"/>
                </a:solidFill>
                <a:cs typeface="Calibri"/>
              </a:rPr>
              <a:t>Активация </a:t>
            </a:r>
            <a:r>
              <a:rPr lang="ru-RU" spc="-45" dirty="0" err="1">
                <a:solidFill>
                  <a:srgbClr val="1D1D1B"/>
                </a:solidFill>
                <a:cs typeface="Calibri"/>
              </a:rPr>
              <a:t>промокода</a:t>
            </a:r>
            <a:r>
              <a:rPr lang="ru-RU" spc="-45" dirty="0">
                <a:solidFill>
                  <a:srgbClr val="1D1D1B"/>
                </a:solidFill>
                <a:cs typeface="Calibri"/>
              </a:rPr>
              <a:t> происходит при пополнении заявителем личного кабинета платформы VK Реклама на сумму, равную номиналу купона.</a:t>
            </a:r>
            <a:endParaRPr lang="ru-RU" dirty="0"/>
          </a:p>
        </p:txBody>
      </p:sp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xmlns="" id="{94E195C8-4AF2-473A-8759-B2445C0E3E27}"/>
              </a:ext>
            </a:extLst>
          </p:cNvPr>
          <p:cNvSpPr/>
          <p:nvPr/>
        </p:nvSpPr>
        <p:spPr bwMode="auto">
          <a:xfrm>
            <a:off x="6244366" y="1001085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xmlns="" id="{90719582-C7E9-8D79-CD48-E72523B05D4B}"/>
              </a:ext>
            </a:extLst>
          </p:cNvPr>
          <p:cNvSpPr txBox="1"/>
          <p:nvPr/>
        </p:nvSpPr>
        <p:spPr bwMode="auto">
          <a:xfrm>
            <a:off x="6642940" y="1019056"/>
            <a:ext cx="4862671" cy="77457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600" b="1" dirty="0"/>
              <a:t>ПРЕДОСТАВЛЕНИЕ БЕСПЛАТНОГО КУПОНА </a:t>
            </a:r>
            <a:endParaRPr lang="ru-RU" sz="1600" dirty="0"/>
          </a:p>
          <a:p>
            <a:pPr marL="1270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600" b="1" dirty="0"/>
              <a:t>ДЛЯ УДВОЕНИЯ ПЕРВОГО ПЛАТЕЖА В  СЕРВИСЕ </a:t>
            </a:r>
            <a:endParaRPr lang="ru-RU" sz="1600" dirty="0"/>
          </a:p>
          <a:p>
            <a:pPr marL="1270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600" b="1" dirty="0"/>
              <a:t>VK РЕКЛАМА НА СУММУ ОТ 500 ДО </a:t>
            </a:r>
            <a:r>
              <a:rPr lang="en-US" sz="1600" b="1" dirty="0"/>
              <a:t>10 </a:t>
            </a:r>
            <a:r>
              <a:rPr lang="ru-RU" sz="1600" b="1" dirty="0"/>
              <a:t>000 РУБЛЕЙ</a:t>
            </a:r>
            <a:endParaRPr lang="ru-RU" sz="16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213747" y="2015331"/>
            <a:ext cx="5657044" cy="2549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Услуга включает :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подготовку коммерческого предложения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поиск и подбор потенциальных иностранных покупателей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сопровождение переговорного процесса (включая последовательный перевод по видеосвязи)</a:t>
            </a:r>
          </a:p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endParaRPr lang="ru-RU" spc="-70" dirty="0">
              <a:solidFill>
                <a:srgbClr val="1D1D1B"/>
              </a:solidFill>
              <a:cs typeface="Calibri"/>
            </a:endParaRPr>
          </a:p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endParaRPr lang="ru-RU" spc="-70" dirty="0">
              <a:solidFill>
                <a:srgbClr val="1D1D1B"/>
              </a:solidFill>
              <a:cs typeface="Calibri"/>
            </a:endParaRP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745411"/>
            <a:chOff x="210842" y="234454"/>
            <a:chExt cx="4085973" cy="745411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5</a:t>
              </a: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778538"/>
            <a:ext cx="5659821" cy="1119280"/>
            <a:chOff x="-7065963" y="3416693"/>
            <a:chExt cx="5659821" cy="1119280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9132"/>
            <a:ext cx="5659821" cy="65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СОДЕЙСТВИЕ В ПОИСКЕ И ПОДБОРЕ </a:t>
            </a:r>
          </a:p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ИНОСТРАННОГО ПОКУПАТЕЛЯ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Black"/>
                <a:cs typeface="Calibri"/>
              </a:rPr>
              <a:t>ДЛЯ</a:t>
            </a:r>
            <a:r>
              <a:rPr lang="ru-RU" b="1" spc="-160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5" dirty="0">
                <a:solidFill>
                  <a:srgbClr val="C0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ПРЕДПРИЯТИЙ</a:t>
            </a:r>
            <a:endParaRPr lang="ru-RU" dirty="0">
              <a:solidFill>
                <a:srgbClr val="C00000"/>
              </a:solidFill>
              <a:latin typeface="Arial Black"/>
            </a:endParaRPr>
          </a:p>
        </p:txBody>
      </p:sp>
      <p:grpSp>
        <p:nvGrpSpPr>
          <p:cNvPr id="60" name="Группа 59"/>
          <p:cNvGrpSpPr/>
          <p:nvPr/>
        </p:nvGrpSpPr>
        <p:grpSpPr bwMode="auto">
          <a:xfrm>
            <a:off x="6130742" y="770893"/>
            <a:ext cx="5659821" cy="1126926"/>
            <a:chOff x="-7065963" y="3416693"/>
            <a:chExt cx="5659821" cy="1126926"/>
          </a:xfrm>
        </p:grpSpPr>
        <p:sp>
          <p:nvSpPr>
            <p:cNvPr id="61" name="Скругленный прямоугольник 60"/>
            <p:cNvSpPr/>
            <p:nvPr/>
          </p:nvSpPr>
          <p:spPr bwMode="auto">
            <a:xfrm>
              <a:off x="-7065963" y="3699911"/>
              <a:ext cx="5659821" cy="84370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63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64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 bwMode="auto">
          <a:xfrm>
            <a:off x="6130742" y="1145373"/>
            <a:ext cx="5659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15" dirty="0">
                <a:cs typeface="Calibri"/>
              </a:rPr>
              <a:t>СОПРОВОЖДЕНИЕ </a:t>
            </a:r>
          </a:p>
          <a:p>
            <a:pPr algn="ctr">
              <a:defRPr/>
            </a:pPr>
            <a:r>
              <a:rPr lang="ru-RU" b="1" spc="-15" dirty="0">
                <a:cs typeface="Calibri"/>
              </a:rPr>
              <a:t>ЭКСПОРТНОГО КОНТРАКТА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30741" y="2077046"/>
            <a:ext cx="5941923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Услуга включает: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правовую экспертизу контракта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подготовку проекта экспортного контракта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b="1" dirty="0"/>
              <a:t>Дополнительно</a:t>
            </a:r>
            <a:r>
              <a:rPr lang="ru-RU" dirty="0"/>
              <a:t> можно получить: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консультирование по вопросам налогообложения и соблюдения валютного регулирования и валютного контроля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подготовку документов для прохождения таможенных процедур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перевод текста экспортного контракта, других материалов субъекта МСП на английский язык и (или) язык иностранного покупателя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endParaRPr lang="ru-RU" dirty="0"/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endParaRPr dirty="0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10842" y="5186649"/>
            <a:ext cx="5518820" cy="1300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defTabSz="913394">
              <a:lnSpc>
                <a:spcPct val="107700"/>
              </a:lnSpc>
              <a:spcBef>
                <a:spcPts val="75"/>
              </a:spcBef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Услуга включает:</a:t>
            </a:r>
          </a:p>
          <a:p>
            <a:pPr marL="298435" marR="5074" indent="-285750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коммерческое предложение, переведенное                             на английский язык</a:t>
            </a:r>
          </a:p>
          <a:p>
            <a:pPr marL="298435" marR="5074" indent="-285750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список «холодных» иностранных покупателей</a:t>
            </a:r>
          </a:p>
        </p:txBody>
      </p:sp>
      <p:grpSp>
        <p:nvGrpSpPr>
          <p:cNvPr id="30" name="Группа 29"/>
          <p:cNvGrpSpPr/>
          <p:nvPr/>
        </p:nvGrpSpPr>
        <p:grpSpPr bwMode="auto">
          <a:xfrm>
            <a:off x="208065" y="3949856"/>
            <a:ext cx="5659821" cy="1119280"/>
            <a:chOff x="-7065963" y="3416693"/>
            <a:chExt cx="5659821" cy="1119280"/>
          </a:xfrm>
        </p:grpSpPr>
        <p:sp>
          <p:nvSpPr>
            <p:cNvPr id="31" name="Скругленный прямоугольник 30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4" name="Группа 43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5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6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 bwMode="auto">
          <a:xfrm>
            <a:off x="208065" y="4475992"/>
            <a:ext cx="5702374" cy="372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ВЕРХНЕУРОВНЕВЫЙ ПОИСК КОНТРАГЕНТА</a:t>
            </a:r>
          </a:p>
        </p:txBody>
      </p:sp>
    </p:spTree>
    <p:extLst>
      <p:ext uri="{BB962C8B-B14F-4D97-AF65-F5344CB8AC3E}">
        <p14:creationId xmlns:p14="http://schemas.microsoft.com/office/powerpoint/2010/main" val="3933651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213747" y="2197442"/>
            <a:ext cx="5657044" cy="101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Услуга включает: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индивидуальные маркетинговые исследования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индивидуальные патентные исследования</a:t>
            </a: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1053188"/>
            <a:chOff x="210842" y="234454"/>
            <a:chExt cx="4085973" cy="1053188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6</a:t>
              </a:r>
            </a:p>
            <a:p>
              <a:pPr algn="ctr">
                <a:defRPr/>
              </a:pPr>
              <a:endParaRPr lang="ru-RU" sz="2000" b="1" cap="all" dirty="0">
                <a:solidFill>
                  <a:schemeClr val="bg1"/>
                </a:solidFill>
                <a:latin typeface="Arial Black"/>
              </a:endParaRP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778538"/>
            <a:ext cx="5659821" cy="1333219"/>
            <a:chOff x="-7065963" y="3416693"/>
            <a:chExt cx="5659821" cy="1333219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5659821" cy="105000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9132"/>
            <a:ext cx="5659821" cy="922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СОФИНАНСИРОВАНИЕ ЗАТРАТ НА ПРОВЕДЕНИЕ ИНДИВИДУАЛЬНЫХ МАРКЕТИНГОВЫХ / ПАТЕНТНЫХ ИССЛЕДОВАНИЙ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Black"/>
                <a:cs typeface="Calibri"/>
              </a:rPr>
              <a:t>ДЛЯ</a:t>
            </a:r>
            <a:r>
              <a:rPr lang="ru-RU" b="1" spc="-160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5" dirty="0">
                <a:solidFill>
                  <a:srgbClr val="C0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ПРЕДПРИЯТИЙ</a:t>
            </a:r>
            <a:endParaRPr lang="ru-RU" dirty="0">
              <a:solidFill>
                <a:srgbClr val="C00000"/>
              </a:solidFill>
              <a:latin typeface="Arial Black"/>
            </a:endParaRPr>
          </a:p>
        </p:txBody>
      </p:sp>
      <p:grpSp>
        <p:nvGrpSpPr>
          <p:cNvPr id="60" name="Группа 59"/>
          <p:cNvGrpSpPr/>
          <p:nvPr/>
        </p:nvGrpSpPr>
        <p:grpSpPr bwMode="auto">
          <a:xfrm>
            <a:off x="6130742" y="770892"/>
            <a:ext cx="5659821" cy="1340865"/>
            <a:chOff x="-7065963" y="3416693"/>
            <a:chExt cx="5659821" cy="1126927"/>
          </a:xfrm>
        </p:grpSpPr>
        <p:sp>
          <p:nvSpPr>
            <p:cNvPr id="61" name="Скругленный прямоугольник 60"/>
            <p:cNvSpPr/>
            <p:nvPr/>
          </p:nvSpPr>
          <p:spPr bwMode="auto">
            <a:xfrm>
              <a:off x="-7065963" y="3661148"/>
              <a:ext cx="5659821" cy="88247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63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64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 bwMode="auto">
          <a:xfrm>
            <a:off x="6130740" y="1145373"/>
            <a:ext cx="5659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15" dirty="0">
                <a:cs typeface="Calibri"/>
              </a:rPr>
              <a:t>СОФИНАНСИРОВАНИЕ ЗАТРАТ НА ЗАЩИТУ И ОФОРМЛЕНИЕ ПРАВ НА РЕЗУЛЬТАТЫ ИНТЕЛЛЕКТУАЛЬНОЙ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16070" y="2169991"/>
            <a:ext cx="5941923" cy="1809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Услуга включает: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оформление прав на результаты интеллектуальной собственности и приравненные к ним средства индивидуализации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endParaRPr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1179229" y="3469892"/>
            <a:ext cx="3165232" cy="2975518"/>
            <a:chOff x="-2402" y="2644156"/>
            <a:chExt cx="3165232" cy="297551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32542" y="2644156"/>
              <a:ext cx="2702127" cy="2975518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-2402" y="2792628"/>
              <a:ext cx="3165232" cy="2778797"/>
              <a:chOff x="-4976" y="2709021"/>
              <a:chExt cx="3165232" cy="2778797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1042" y="2709021"/>
                <a:ext cx="31331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Центр поддержки экспорта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софинансирует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до</a:t>
                </a:r>
              </a:p>
            </p:txBody>
          </p:sp>
          <p:sp>
            <p:nvSpPr>
              <p:cNvPr id="36" name="Блок-схема: альтернативный процесс 35"/>
              <p:cNvSpPr/>
              <p:nvPr/>
            </p:nvSpPr>
            <p:spPr>
              <a:xfrm>
                <a:off x="435881" y="3230644"/>
                <a:ext cx="2294801" cy="783193"/>
              </a:xfrm>
              <a:prstGeom prst="flowChartAlternateProcess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80%</a:t>
                </a:r>
                <a:r>
                  <a:rPr lang="ru-RU" sz="4000" b="1" dirty="0">
                    <a:solidFill>
                      <a:srgbClr val="1D71B8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затрат,</a:t>
                </a: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62215" y="3997574"/>
                <a:ext cx="1367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но не более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6018" y="4319865"/>
                <a:ext cx="31232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300 000 ₽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-4976" y="4841487"/>
                <a:ext cx="31652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на субъекта МСП </a:t>
                </a:r>
              </a:p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Республики Татарстан </a:t>
                </a: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7378035" y="3469892"/>
            <a:ext cx="3165232" cy="2975518"/>
            <a:chOff x="-2402" y="2644156"/>
            <a:chExt cx="3165232" cy="297551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32542" y="2644156"/>
              <a:ext cx="2702127" cy="2975518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-2402" y="2792628"/>
              <a:ext cx="3165232" cy="2778797"/>
              <a:chOff x="-4976" y="2709021"/>
              <a:chExt cx="3165232" cy="2778797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1042" y="2709021"/>
                <a:ext cx="31331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Центр поддержки экспорта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софинансирует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до</a:t>
                </a:r>
              </a:p>
            </p:txBody>
          </p:sp>
          <p:sp>
            <p:nvSpPr>
              <p:cNvPr id="54" name="Блок-схема: альтернативный процесс 53"/>
              <p:cNvSpPr/>
              <p:nvPr/>
            </p:nvSpPr>
            <p:spPr>
              <a:xfrm>
                <a:off x="435881" y="3230644"/>
                <a:ext cx="2294801" cy="783193"/>
              </a:xfrm>
              <a:prstGeom prst="flowChartAlternateProcess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70%</a:t>
                </a:r>
                <a:r>
                  <a:rPr lang="ru-RU" sz="4000" b="1" dirty="0">
                    <a:solidFill>
                      <a:srgbClr val="1D71B8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затрат,</a:t>
                </a: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62215" y="3997574"/>
                <a:ext cx="1367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но не более</a:t>
                </a: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16018" y="4319865"/>
                <a:ext cx="31232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1 млн ₽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-4976" y="4841487"/>
                <a:ext cx="31652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на субъекта МСП </a:t>
                </a:r>
              </a:p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Республики Татарстан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3684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213747" y="2077952"/>
            <a:ext cx="5657044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Услуга включает содействие в приведении продукции и (или) производственного процесса в соответствие с требованиями, предъявляемыми на внешних рынках для экспорта товаров (работ, услуг)</a:t>
            </a: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1053188"/>
            <a:chOff x="210842" y="234454"/>
            <a:chExt cx="4085973" cy="1053188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7</a:t>
              </a:r>
            </a:p>
            <a:p>
              <a:pPr algn="ctr">
                <a:defRPr/>
              </a:pPr>
              <a:endParaRPr lang="ru-RU" sz="2000" b="1" cap="all" dirty="0">
                <a:solidFill>
                  <a:schemeClr val="bg1"/>
                </a:solidFill>
                <a:latin typeface="Arial Black"/>
              </a:endParaRP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778538"/>
            <a:ext cx="5659821" cy="1112876"/>
            <a:chOff x="-7065963" y="3416693"/>
            <a:chExt cx="5659821" cy="1112876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5659821" cy="829659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9132"/>
            <a:ext cx="5659821" cy="642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СОФИНАНСИРОВАНИЕ ЗАТРАТ НА МЕЖДУНАРОДНУЮ СЕРТИФИКАЦИЮ И СТАНДАРТИЗАЦИЮ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Black"/>
                <a:cs typeface="Calibri"/>
              </a:rPr>
              <a:t>ДЛЯ</a:t>
            </a:r>
            <a:r>
              <a:rPr lang="ru-RU" b="1" spc="-160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5" dirty="0">
                <a:solidFill>
                  <a:srgbClr val="C0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ПРЕДПРИЯТИЙ</a:t>
            </a:r>
            <a:endParaRPr lang="ru-RU" dirty="0">
              <a:solidFill>
                <a:srgbClr val="C00000"/>
              </a:solidFill>
              <a:latin typeface="Arial Black"/>
            </a:endParaRPr>
          </a:p>
        </p:txBody>
      </p:sp>
      <p:grpSp>
        <p:nvGrpSpPr>
          <p:cNvPr id="60" name="Группа 59"/>
          <p:cNvGrpSpPr/>
          <p:nvPr/>
        </p:nvGrpSpPr>
        <p:grpSpPr bwMode="auto">
          <a:xfrm>
            <a:off x="6130742" y="770894"/>
            <a:ext cx="5659821" cy="1111740"/>
            <a:chOff x="-7065963" y="3416693"/>
            <a:chExt cx="5659821" cy="934359"/>
          </a:xfrm>
        </p:grpSpPr>
        <p:sp>
          <p:nvSpPr>
            <p:cNvPr id="61" name="Скругленный прямоугольник 60"/>
            <p:cNvSpPr/>
            <p:nvPr/>
          </p:nvSpPr>
          <p:spPr bwMode="auto">
            <a:xfrm>
              <a:off x="-7065963" y="3661148"/>
              <a:ext cx="5659821" cy="689904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63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64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 bwMode="auto">
          <a:xfrm>
            <a:off x="6130740" y="1145373"/>
            <a:ext cx="5659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15" dirty="0">
                <a:cs typeface="Calibri"/>
              </a:rPr>
              <a:t>СОФИНАНСИРОВАНИЕ ЗАТРАТ </a:t>
            </a:r>
          </a:p>
          <a:p>
            <a:pPr algn="ctr">
              <a:defRPr/>
            </a:pPr>
            <a:r>
              <a:rPr lang="ru-RU" b="1" spc="-15" dirty="0">
                <a:cs typeface="Calibri"/>
              </a:rPr>
              <a:t>НА ТРАНСПОРТИРОВКУ ПРОДУКЦИИ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30740" y="2103986"/>
            <a:ext cx="5941923" cy="123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Услуга включает содействие в организации и осуществлении: 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endParaRPr lang="ru-RU" dirty="0"/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endParaRPr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1145997" y="3655774"/>
            <a:ext cx="3165232" cy="2975518"/>
            <a:chOff x="-2402" y="2644156"/>
            <a:chExt cx="3165232" cy="297551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32542" y="2644156"/>
              <a:ext cx="2702127" cy="2975518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-2402" y="2792628"/>
              <a:ext cx="3165232" cy="2778797"/>
              <a:chOff x="-4976" y="2709021"/>
              <a:chExt cx="3165232" cy="2778797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1042" y="2709021"/>
                <a:ext cx="31331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Центр поддержки экспорта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софинансирует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до</a:t>
                </a:r>
              </a:p>
            </p:txBody>
          </p:sp>
          <p:sp>
            <p:nvSpPr>
              <p:cNvPr id="36" name="Блок-схема: альтернативный процесс 35"/>
              <p:cNvSpPr/>
              <p:nvPr/>
            </p:nvSpPr>
            <p:spPr>
              <a:xfrm>
                <a:off x="435881" y="3230644"/>
                <a:ext cx="2294801" cy="783193"/>
              </a:xfrm>
              <a:prstGeom prst="flowChartAlternateProcess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80%</a:t>
                </a:r>
                <a:r>
                  <a:rPr lang="ru-RU" sz="4000" b="1" dirty="0">
                    <a:solidFill>
                      <a:srgbClr val="1D71B8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затрат,</a:t>
                </a: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62215" y="3997574"/>
                <a:ext cx="1367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но не более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6018" y="4319865"/>
                <a:ext cx="31232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1 млн ₽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-4976" y="4841487"/>
                <a:ext cx="31652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на субъекта МСП </a:t>
                </a:r>
              </a:p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Республики Татарстан </a:t>
                </a: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7378035" y="3694353"/>
            <a:ext cx="3165232" cy="2975518"/>
            <a:chOff x="-2402" y="2644156"/>
            <a:chExt cx="3165232" cy="297551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32542" y="2644156"/>
              <a:ext cx="2702127" cy="2975518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-2402" y="2792628"/>
              <a:ext cx="3165232" cy="2778797"/>
              <a:chOff x="-4976" y="2709021"/>
              <a:chExt cx="3165232" cy="2778797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1042" y="2709021"/>
                <a:ext cx="31331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Центр поддержки экспорта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софинансирует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до</a:t>
                </a:r>
              </a:p>
            </p:txBody>
          </p:sp>
          <p:sp>
            <p:nvSpPr>
              <p:cNvPr id="54" name="Блок-схема: альтернативный процесс 53"/>
              <p:cNvSpPr/>
              <p:nvPr/>
            </p:nvSpPr>
            <p:spPr>
              <a:xfrm>
                <a:off x="435881" y="3230644"/>
                <a:ext cx="2294801" cy="783193"/>
              </a:xfrm>
              <a:prstGeom prst="flowChartAlternateProcess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80%</a:t>
                </a:r>
                <a:r>
                  <a:rPr lang="ru-RU" sz="4000" b="1" dirty="0">
                    <a:solidFill>
                      <a:srgbClr val="1D71B8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затрат,</a:t>
                </a: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62215" y="3997574"/>
                <a:ext cx="1367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но не более</a:t>
                </a: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16018" y="4319865"/>
                <a:ext cx="31232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500 000 ₽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-4976" y="4841487"/>
                <a:ext cx="31652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на субъекта МСП </a:t>
                </a:r>
              </a:p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Республики Татарстан </a:t>
                </a:r>
              </a:p>
            </p:txBody>
          </p:sp>
        </p:grpSp>
      </p:grpSp>
      <p:sp>
        <p:nvSpPr>
          <p:cNvPr id="44" name="Прямоугольник 43"/>
          <p:cNvSpPr/>
          <p:nvPr/>
        </p:nvSpPr>
        <p:spPr>
          <a:xfrm>
            <a:off x="6070631" y="2702074"/>
            <a:ext cx="3723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транспортировки продукции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погрузочно-разгрузочных работ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перегрузки с одного транспорта на другой 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сортировки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29572" y="2693063"/>
            <a:ext cx="246894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консолидации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маркировки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разукрупнения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паллетирования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переупаковки продукции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12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213747" y="1916832"/>
            <a:ext cx="5657044" cy="30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r>
              <a:rPr lang="ru-RU" b="1" spc="-70" dirty="0">
                <a:solidFill>
                  <a:srgbClr val="1D1D1B"/>
                </a:solidFill>
                <a:cs typeface="Calibri"/>
              </a:rPr>
              <a:t>Услуга включает: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подбор международной ЭТП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регистрация и/или продвижение на международной ЭТП (в т.ч. Обучение сотрудника работе на площадке и техническая поддержка на период размещения)</a:t>
            </a:r>
          </a:p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endParaRPr lang="ru-RU" b="1" spc="-70" dirty="0">
              <a:solidFill>
                <a:srgbClr val="1D1D1B"/>
              </a:solidFill>
              <a:cs typeface="Calibri"/>
            </a:endParaRPr>
          </a:p>
          <a:p>
            <a:pPr marL="12685" marR="5074" algn="ctr">
              <a:lnSpc>
                <a:spcPct val="101499"/>
              </a:lnSpc>
              <a:spcBef>
                <a:spcPts val="90"/>
              </a:spcBef>
              <a:defRPr/>
            </a:pPr>
            <a:r>
              <a:rPr lang="ru-RU" spc="10" dirty="0">
                <a:solidFill>
                  <a:srgbClr val="1D1D1B"/>
                </a:solidFill>
                <a:cs typeface="Muller Medium"/>
              </a:rPr>
              <a:t>Услуга предоставляется согласно списку международных электронных торговых площадок, </a:t>
            </a:r>
            <a:endParaRPr lang="ru-RU" dirty="0"/>
          </a:p>
          <a:p>
            <a:pPr marL="12685" marR="5074" algn="ctr">
              <a:lnSpc>
                <a:spcPct val="101499"/>
              </a:lnSpc>
              <a:spcBef>
                <a:spcPts val="90"/>
              </a:spcBef>
              <a:defRPr/>
            </a:pPr>
            <a:r>
              <a:rPr lang="ru-RU" spc="10" dirty="0">
                <a:solidFill>
                  <a:srgbClr val="1D1D1B"/>
                </a:solidFill>
                <a:cs typeface="Muller Medium"/>
              </a:rPr>
              <a:t>аккредитованных АО «Российский экспортный центр»</a:t>
            </a:r>
            <a:endParaRPr lang="ru-RU" dirty="0"/>
          </a:p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endParaRPr lang="ru-RU" b="1" spc="-70" dirty="0">
              <a:solidFill>
                <a:srgbClr val="1D1D1B"/>
              </a:solidFill>
              <a:cs typeface="Calibri"/>
            </a:endParaRP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745411"/>
            <a:chOff x="210842" y="234454"/>
            <a:chExt cx="4085973" cy="745411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8</a:t>
              </a: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778538"/>
            <a:ext cx="5659821" cy="1119280"/>
            <a:chOff x="-7065963" y="3416693"/>
            <a:chExt cx="5659821" cy="1119280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9132"/>
            <a:ext cx="5659821" cy="65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РАЗМЕЩЕНИЕ НА МЕЖДУНАРОДНЫХ </a:t>
            </a:r>
          </a:p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ЭЛЕКТРОННЫХ ТОРГОВЫХ ПЛОЩАДКАХ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Black"/>
                <a:cs typeface="Calibri"/>
              </a:rPr>
              <a:t>ДЛЯ</a:t>
            </a:r>
            <a:r>
              <a:rPr lang="ru-RU" b="1" spc="-160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5" dirty="0">
                <a:solidFill>
                  <a:srgbClr val="C0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ПРЕДПРИЯТИЙ</a:t>
            </a:r>
            <a:endParaRPr lang="ru-RU" dirty="0">
              <a:solidFill>
                <a:srgbClr val="C00000"/>
              </a:solidFill>
              <a:latin typeface="Arial Black"/>
            </a:endParaRPr>
          </a:p>
        </p:txBody>
      </p:sp>
      <p:grpSp>
        <p:nvGrpSpPr>
          <p:cNvPr id="60" name="Группа 59"/>
          <p:cNvGrpSpPr/>
          <p:nvPr/>
        </p:nvGrpSpPr>
        <p:grpSpPr bwMode="auto">
          <a:xfrm>
            <a:off x="6130742" y="770893"/>
            <a:ext cx="5659821" cy="1126926"/>
            <a:chOff x="-7065963" y="3416693"/>
            <a:chExt cx="5659821" cy="1126926"/>
          </a:xfrm>
        </p:grpSpPr>
        <p:sp>
          <p:nvSpPr>
            <p:cNvPr id="61" name="Скругленный прямоугольник 60"/>
            <p:cNvSpPr/>
            <p:nvPr/>
          </p:nvSpPr>
          <p:spPr bwMode="auto">
            <a:xfrm>
              <a:off x="-7065963" y="3699911"/>
              <a:ext cx="5659821" cy="84370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63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64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 bwMode="auto">
          <a:xfrm>
            <a:off x="6130742" y="1145373"/>
            <a:ext cx="5659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15" dirty="0">
                <a:cs typeface="Calibri"/>
              </a:rPr>
              <a:t>УЧАСТИЕ СУБЪЕКТОВ МСП В МЕЖДУНАРОДНЫХ ВЫСТАВОЧНО-ЯРМАРОЧНЫХ МЕРОПРИЯТИЯХ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30742" y="1916832"/>
            <a:ext cx="5941923" cy="438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Центр поддержки экспорта оплачивает: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- регистрационные взносы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- аренду выставочной площади и оборудования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- застройку стенда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- перевод на иностранный язык презентационных материалов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- организацию работы переводчиков (на зарубежных выставках)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-трансфер (на зарубежных выставках)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-доставку выставочных образцов (на зарубежных выставках)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endParaRPr lang="ru-RU" dirty="0"/>
          </a:p>
          <a:p>
            <a:pPr algn="ctr"/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Расходы по перелету, проживанию и питанию, </a:t>
            </a:r>
          </a:p>
          <a:p>
            <a:pPr algn="ctr"/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визовому обеспечению участники несут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241918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210842" y="2025195"/>
            <a:ext cx="5657044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1600" dirty="0">
                <a:latin typeface="Circe Light"/>
              </a:rPr>
              <a:t>Страховая стоимость – до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10 000 000 рублей</a:t>
            </a:r>
          </a:p>
          <a:p>
            <a:pPr>
              <a:spcAft>
                <a:spcPts val="2400"/>
              </a:spcAft>
            </a:pPr>
            <a:r>
              <a:rPr lang="ru-RU" sz="1600" dirty="0">
                <a:latin typeface="Circe Light"/>
              </a:rPr>
              <a:t>Максимальная сумма выплаты возмещения –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70%</a:t>
            </a:r>
            <a:r>
              <a:rPr lang="ru-RU" sz="1600" dirty="0">
                <a:latin typeface="Circe Light"/>
              </a:rPr>
              <a:t> от суммы неплатежа</a:t>
            </a:r>
          </a:p>
          <a:p>
            <a:pPr>
              <a:spcAft>
                <a:spcPts val="2400"/>
              </a:spcAft>
            </a:pPr>
            <a:r>
              <a:rPr lang="ru-RU" sz="1600" dirty="0">
                <a:latin typeface="Circe Light"/>
              </a:rPr>
              <a:t>Страховая премия –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20 000 рублей</a:t>
            </a:r>
          </a:p>
          <a:p>
            <a:pPr>
              <a:spcAft>
                <a:spcPts val="1800"/>
              </a:spcAft>
            </a:pPr>
            <a:r>
              <a:rPr lang="ru-RU" sz="1600" dirty="0">
                <a:latin typeface="Circe Light"/>
              </a:rPr>
              <a:t>Покрываются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коммерческие</a:t>
            </a:r>
            <a:r>
              <a:rPr lang="ru-RU" sz="1600" dirty="0">
                <a:latin typeface="Circe Light"/>
              </a:rPr>
              <a:t> и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политические</a:t>
            </a:r>
            <a:r>
              <a:rPr lang="ru-RU" sz="1600" dirty="0">
                <a:latin typeface="Circe Light"/>
              </a:rPr>
              <a:t> риски</a:t>
            </a:r>
          </a:p>
          <a:p>
            <a:pPr>
              <a:spcAft>
                <a:spcPts val="2400"/>
              </a:spcAft>
            </a:pPr>
            <a:r>
              <a:rPr lang="ru-RU" sz="1600" dirty="0">
                <a:latin typeface="Circe Light"/>
              </a:rPr>
              <a:t>Период страхования – до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1 года</a:t>
            </a:r>
          </a:p>
          <a:p>
            <a:pPr>
              <a:spcAft>
                <a:spcPts val="2400"/>
              </a:spcAft>
            </a:pPr>
            <a:r>
              <a:rPr lang="ru-RU" sz="1600" dirty="0">
                <a:latin typeface="Circe Light"/>
              </a:rPr>
              <a:t>По одному Договору страхования могут быть застрахованы поставки по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одному</a:t>
            </a:r>
            <a:r>
              <a:rPr lang="ru-RU" sz="1600" dirty="0">
                <a:latin typeface="Circe Light"/>
              </a:rPr>
              <a:t> или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нескольким</a:t>
            </a:r>
            <a:r>
              <a:rPr lang="ru-RU" sz="1600" dirty="0">
                <a:latin typeface="Circe Light"/>
              </a:rPr>
              <a:t> экспортным контрактам в отношении одного иностранного контрагента</a:t>
            </a: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1053188"/>
            <a:chOff x="210842" y="234454"/>
            <a:chExt cx="4085973" cy="1053188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9</a:t>
              </a:r>
            </a:p>
            <a:p>
              <a:pPr algn="ctr">
                <a:defRPr/>
              </a:pPr>
              <a:endParaRPr lang="ru-RU" sz="2000" b="1" cap="all" dirty="0">
                <a:solidFill>
                  <a:schemeClr val="bg1"/>
                </a:solidFill>
                <a:latin typeface="Arial Black"/>
              </a:endParaRP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778538"/>
            <a:ext cx="5659821" cy="1119280"/>
            <a:chOff x="-7065963" y="3416693"/>
            <a:chExt cx="5659821" cy="1119280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9132"/>
            <a:ext cx="5659821" cy="65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СТРАХОВАНИЕ ОТСРОЧКИ ПЛАТЕЖА </a:t>
            </a:r>
          </a:p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ДЛЯ ЭКСПОРТЁРОВ МСП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Black"/>
                <a:cs typeface="Calibri"/>
              </a:rPr>
              <a:t>ДЛЯ</a:t>
            </a:r>
            <a:r>
              <a:rPr lang="ru-RU" b="1" spc="-160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5" dirty="0">
                <a:solidFill>
                  <a:srgbClr val="C0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ПРЕДПРИЯТИЙ</a:t>
            </a:r>
            <a:endParaRPr lang="ru-RU" dirty="0">
              <a:solidFill>
                <a:srgbClr val="C00000"/>
              </a:solidFill>
              <a:latin typeface="Arial Black"/>
            </a:endParaRPr>
          </a:p>
        </p:txBody>
      </p:sp>
      <p:grpSp>
        <p:nvGrpSpPr>
          <p:cNvPr id="60" name="Группа 59"/>
          <p:cNvGrpSpPr/>
          <p:nvPr/>
        </p:nvGrpSpPr>
        <p:grpSpPr bwMode="auto">
          <a:xfrm>
            <a:off x="6130742" y="770893"/>
            <a:ext cx="5659821" cy="1126926"/>
            <a:chOff x="-7065963" y="3416693"/>
            <a:chExt cx="5659821" cy="1126926"/>
          </a:xfrm>
        </p:grpSpPr>
        <p:sp>
          <p:nvSpPr>
            <p:cNvPr id="61" name="Скругленный прямоугольник 60"/>
            <p:cNvSpPr/>
            <p:nvPr/>
          </p:nvSpPr>
          <p:spPr bwMode="auto">
            <a:xfrm>
              <a:off x="-7065963" y="3699911"/>
              <a:ext cx="5659821" cy="84370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63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64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 bwMode="auto">
          <a:xfrm>
            <a:off x="6130742" y="1145373"/>
            <a:ext cx="5659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15" dirty="0">
                <a:cs typeface="Calibri"/>
              </a:rPr>
              <a:t>НУЛЕВОЙ НДС ЭКСПОРТЕРА. </a:t>
            </a:r>
          </a:p>
          <a:p>
            <a:pPr algn="ctr">
              <a:defRPr/>
            </a:pPr>
            <a:r>
              <a:rPr lang="ru-RU" b="1" spc="-15" dirty="0">
                <a:cs typeface="Calibri"/>
              </a:rPr>
              <a:t>ВОЗВРАТ НДС С ИСПОЛЬЗОВАНИЕМ ГАРАНТИИ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30742" y="2023236"/>
            <a:ext cx="5941923" cy="153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Сумма гарантии – до </a:t>
            </a:r>
            <a:r>
              <a:rPr lang="ru-RU" b="1" dirty="0">
                <a:solidFill>
                  <a:srgbClr val="C00000"/>
                </a:solidFill>
              </a:rPr>
              <a:t>10 000 000 рублей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Ставка комиссии – </a:t>
            </a:r>
            <a:r>
              <a:rPr lang="ru-RU" b="1" dirty="0">
                <a:solidFill>
                  <a:srgbClr val="C00000"/>
                </a:solidFill>
              </a:rPr>
              <a:t>5 000 рублей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Срок гарантии – </a:t>
            </a:r>
            <a:r>
              <a:rPr lang="ru-RU" b="1" dirty="0">
                <a:solidFill>
                  <a:srgbClr val="C00000"/>
                </a:solidFill>
              </a:rPr>
              <a:t>11 месяцев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Документы – минимальный комплект = 7 позиций*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Срок принятия решения </a:t>
            </a:r>
            <a:r>
              <a:rPr lang="ru-RU" dirty="0" err="1"/>
              <a:t>РОСЭКСИМБАНКом</a:t>
            </a:r>
            <a:r>
              <a:rPr lang="ru-RU" dirty="0"/>
              <a:t> – 7 дней**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92688" y="4149080"/>
            <a:ext cx="59993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b="1" dirty="0"/>
              <a:t>Кто может получить: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Субъект МСП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Экспортер </a:t>
            </a:r>
            <a:r>
              <a:rPr lang="ru-RU" sz="1600" dirty="0" err="1">
                <a:latin typeface="Circe Light"/>
              </a:rPr>
              <a:t>несырьевых</a:t>
            </a:r>
            <a:r>
              <a:rPr lang="ru-RU" sz="1600" dirty="0">
                <a:latin typeface="Circe Light"/>
              </a:rPr>
              <a:t> товаров или услуг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Срок ведения деятельности – не менее 24 месяцев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Положительная прибыль за последние два года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Наличие положительного опыта возмещения НДС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Готовность предоставить поручительства собственников</a:t>
            </a:r>
          </a:p>
        </p:txBody>
      </p:sp>
    </p:spTree>
    <p:extLst>
      <p:ext uri="{BB962C8B-B14F-4D97-AF65-F5344CB8AC3E}">
        <p14:creationId xmlns:p14="http://schemas.microsoft.com/office/powerpoint/2010/main" val="2257546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745411"/>
            <a:chOff x="210842" y="234454"/>
            <a:chExt cx="4085973" cy="745411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10</a:t>
              </a: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857444"/>
            <a:ext cx="11573662" cy="1040374"/>
            <a:chOff x="-7065963" y="3495599"/>
            <a:chExt cx="11573662" cy="1040374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11573662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3539154" y="3495599"/>
              <a:ext cx="816395" cy="408623"/>
              <a:chOff x="3539154" y="3495599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3571595" y="3509616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3539154" y="3495599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 dirty="0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0155"/>
            <a:ext cx="11573662" cy="664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КРЕДИТОВАНИЕ.</a:t>
            </a:r>
          </a:p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ДЕНЬГИ НА ЭКСПОРТ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latin typeface="Arial Black"/>
                <a:cs typeface="Calibri"/>
              </a:rPr>
              <a:t>ДЛЯ</a:t>
            </a:r>
            <a:r>
              <a:rPr lang="ru-RU" b="1" spc="-160">
                <a:solidFill>
                  <a:srgbClr val="FF0000"/>
                </a:solidFill>
                <a:latin typeface="Arial Black"/>
                <a:cs typeface="Calibri"/>
              </a:rPr>
              <a:t> </a:t>
            </a:r>
            <a:r>
              <a:rPr lang="ru-RU" b="1" spc="-30">
                <a:solidFill>
                  <a:srgbClr val="FF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>
                <a:solidFill>
                  <a:srgbClr val="FF0000"/>
                </a:solidFill>
                <a:latin typeface="Arial Black"/>
                <a:cs typeface="Calibri"/>
              </a:rPr>
              <a:t> </a:t>
            </a:r>
            <a:r>
              <a:rPr lang="ru-RU" b="1" spc="-35">
                <a:solidFill>
                  <a:srgbClr val="FF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>
                <a:solidFill>
                  <a:srgbClr val="FF0000"/>
                </a:solidFill>
                <a:latin typeface="Arial Black"/>
                <a:cs typeface="Calibri"/>
              </a:rPr>
              <a:t> </a:t>
            </a:r>
            <a:r>
              <a:rPr lang="ru-RU" b="1" spc="-30">
                <a:solidFill>
                  <a:srgbClr val="FF0000"/>
                </a:solidFill>
                <a:latin typeface="Arial Black"/>
                <a:cs typeface="Calibri"/>
              </a:rPr>
              <a:t>ПРЕДПРИЯТИЙ</a:t>
            </a:r>
            <a:endParaRPr lang="ru-RU">
              <a:latin typeface="Arial Black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785995" y="2044197"/>
            <a:ext cx="5886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2C2A29"/>
                </a:solidFill>
              </a:rPr>
              <a:t>Кредит резидентам РФ для финансирования исполнения экспортного контракта по поставкам высокотехнологичных* продуктов и услуг (ВТП) иностранным покупателям</a:t>
            </a:r>
          </a:p>
          <a:p>
            <a:pPr>
              <a:defRPr/>
            </a:pPr>
            <a:r>
              <a:rPr lang="ru-RU" sz="1200" i="1" dirty="0">
                <a:solidFill>
                  <a:srgbClr val="2C2A29"/>
                </a:solidFill>
              </a:rPr>
              <a:t>* - высокотехнологичные товары, работы и услуги, перечень которых утвержден Приказом </a:t>
            </a:r>
            <a:r>
              <a:rPr lang="ru-RU" sz="1200" i="1" dirty="0" err="1">
                <a:solidFill>
                  <a:srgbClr val="2C2A29"/>
                </a:solidFill>
              </a:rPr>
              <a:t>Минпромторга</a:t>
            </a:r>
            <a:r>
              <a:rPr lang="ru-RU" sz="1200" i="1" dirty="0">
                <a:solidFill>
                  <a:srgbClr val="2C2A29"/>
                </a:solidFill>
              </a:rPr>
              <a:t> РФ №3092 от 16.09.2020 г</a:t>
            </a:r>
            <a:r>
              <a:rPr lang="ru-RU" sz="1200" i="1">
                <a:solidFill>
                  <a:srgbClr val="2C2A29"/>
                </a:solidFill>
              </a:rPr>
              <a:t>. </a:t>
            </a:r>
            <a:endParaRPr lang="ru-RU" sz="1400" i="1" dirty="0">
              <a:solidFill>
                <a:srgbClr val="2C2A29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878969" y="3534547"/>
            <a:ext cx="5094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не более </a:t>
            </a:r>
            <a:r>
              <a:rPr lang="ru-RU" b="1" dirty="0">
                <a:solidFill>
                  <a:srgbClr val="C00000"/>
                </a:solidFill>
              </a:rPr>
              <a:t>100 млн. руб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не более </a:t>
            </a:r>
            <a:r>
              <a:rPr lang="ru-RU" b="1" dirty="0">
                <a:solidFill>
                  <a:srgbClr val="C00000"/>
                </a:solidFill>
              </a:rPr>
              <a:t>80% </a:t>
            </a:r>
            <a:r>
              <a:rPr lang="ru-RU" dirty="0"/>
              <a:t>от суммы экспортного контракта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878969" y="4316903"/>
            <a:ext cx="4920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не более </a:t>
            </a:r>
            <a:r>
              <a:rPr lang="ru-RU" b="1" dirty="0">
                <a:solidFill>
                  <a:srgbClr val="C00000"/>
                </a:solidFill>
              </a:rPr>
              <a:t>2 лет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/>
              <a:t>не более срока исполнения обязательств   </a:t>
            </a:r>
            <a:r>
              <a:rPr lang="ru-RU" dirty="0"/>
              <a:t>по экспортному контракту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сроки траншей: 6 или 12 месяцев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878969" y="5624858"/>
            <a:ext cx="3944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Ключевая ставка ЦБ минус 7,5%</a:t>
            </a:r>
          </a:p>
        </p:txBody>
      </p:sp>
      <p:pic>
        <p:nvPicPr>
          <p:cNvPr id="28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294985" y="3677712"/>
            <a:ext cx="360000" cy="360000"/>
          </a:xfrm>
          <a:prstGeom prst="rect">
            <a:avLst/>
          </a:prstGeom>
          <a:noFill/>
        </p:spPr>
      </p:pic>
      <p:pic>
        <p:nvPicPr>
          <p:cNvPr id="29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294985" y="4418568"/>
            <a:ext cx="360000" cy="360000"/>
          </a:xfrm>
          <a:prstGeom prst="rect">
            <a:avLst/>
          </a:prstGeom>
          <a:noFill/>
        </p:spPr>
      </p:pic>
      <p:pic>
        <p:nvPicPr>
          <p:cNvPr id="30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258928" y="5624858"/>
            <a:ext cx="387692" cy="36000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 bwMode="auto">
          <a:xfrm>
            <a:off x="190671" y="3688435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07011" y="4450509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182630" y="5635581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sp>
        <p:nvSpPr>
          <p:cNvPr id="34" name="Кольцо 33"/>
          <p:cNvSpPr/>
          <p:nvPr/>
        </p:nvSpPr>
        <p:spPr bwMode="auto">
          <a:xfrm>
            <a:off x="452770" y="2124139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>
            <a:off x="207011" y="3501008"/>
            <a:ext cx="1157762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 bwMode="auto">
          <a:xfrm>
            <a:off x="7170865" y="3563138"/>
            <a:ext cx="50211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Обеспечение: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Поручительства взаимосвязанных компаний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Поручительства бенефициаров </a:t>
            </a:r>
            <a:br>
              <a:rPr lang="ru-RU" dirty="0"/>
            </a:br>
            <a:r>
              <a:rPr lang="ru-RU" dirty="0"/>
              <a:t>(с совокупной долей владения более 50%)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100" dirty="0"/>
          </a:p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Условия предоставления кредитного продукта: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Один кредит – один контракт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Поставляемая продукция – только ВТП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Доля российской составляющей не менее 50%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Открытие расчетного счета в АО РОСЭКСИМБАНК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174" y="6237312"/>
            <a:ext cx="6785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562212"/>
                </a:solidFill>
              </a:rPr>
              <a:t>Срок рассмотрения - </a:t>
            </a:r>
            <a:r>
              <a:rPr lang="ru-RU" sz="1600" b="1" i="1" dirty="0">
                <a:solidFill>
                  <a:srgbClr val="562212"/>
                </a:solidFill>
              </a:rPr>
              <a:t>10 рабочих дней </a:t>
            </a:r>
          </a:p>
          <a:p>
            <a:pPr algn="ctr"/>
            <a:r>
              <a:rPr lang="ru-RU" sz="1600" i="1" dirty="0">
                <a:solidFill>
                  <a:srgbClr val="562212"/>
                </a:solidFill>
              </a:rPr>
              <a:t>с даты предоставления полного пакета документов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70865" y="2056616"/>
            <a:ext cx="482979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Цели: </a:t>
            </a:r>
            <a:r>
              <a:rPr lang="ru-RU" sz="1400" dirty="0"/>
              <a:t>Расходы, связанные с исполнением обязательств по экспортному контракту: приобретение сырья, материалов, оборудования и комплектующих;  оплата транспортных и таможенных расходов;  оплата заработной платы, налогов и соц. платежей, связанных с заработной платой (</a:t>
            </a:r>
            <a:r>
              <a:rPr lang="ru-RU" sz="1400" b="1" dirty="0">
                <a:solidFill>
                  <a:srgbClr val="562212"/>
                </a:solidFill>
              </a:rPr>
              <a:t>не более 50% </a:t>
            </a:r>
            <a:r>
              <a:rPr lang="ru-RU" sz="1400" dirty="0"/>
              <a:t>от суммы транша)</a:t>
            </a:r>
          </a:p>
        </p:txBody>
      </p:sp>
    </p:spTree>
    <p:extLst>
      <p:ext uri="{BB962C8B-B14F-4D97-AF65-F5344CB8AC3E}">
        <p14:creationId xmlns:p14="http://schemas.microsoft.com/office/powerpoint/2010/main" val="74161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 bwMode="auto">
          <a:xfrm>
            <a:off x="5775428" y="532003"/>
            <a:ext cx="6135360" cy="4377081"/>
            <a:chOff x="5865296" y="426545"/>
            <a:chExt cx="6248249" cy="4250939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6808892" y="1497779"/>
              <a:ext cx="530465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70485" marR="43307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spc="-15" dirty="0">
                  <a:solidFill>
                    <a:srgbClr val="C79363"/>
                  </a:solidFill>
                  <a:cs typeface="Calibri"/>
                </a:rPr>
                <a:t>Для</a:t>
              </a:r>
              <a:r>
                <a:rPr lang="ru-RU" b="1" spc="65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C79363"/>
                  </a:solidFill>
                  <a:cs typeface="Calibri"/>
                </a:rPr>
                <a:t>всех</a:t>
              </a:r>
              <a:r>
                <a:rPr lang="ru-RU" b="1" spc="50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C79363"/>
                  </a:solidFill>
                  <a:cs typeface="Calibri"/>
                </a:rPr>
                <a:t>субъектов</a:t>
              </a:r>
              <a:r>
                <a:rPr lang="ru-RU" b="1" spc="85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 dirty="0">
                  <a:solidFill>
                    <a:srgbClr val="C79363"/>
                  </a:solidFill>
                  <a:cs typeface="Calibri"/>
                </a:rPr>
                <a:t>МСП</a:t>
              </a:r>
              <a:r>
                <a:rPr lang="ru-RU" b="1" spc="55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C79363"/>
                  </a:solidFill>
                  <a:cs typeface="Calibri"/>
                </a:rPr>
                <a:t>Республики</a:t>
              </a:r>
              <a:r>
                <a:rPr lang="ru-RU" b="1" spc="60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 dirty="0">
                  <a:solidFill>
                    <a:srgbClr val="C79363"/>
                  </a:solidFill>
                  <a:cs typeface="Calibri"/>
                </a:rPr>
                <a:t>Татарстан,</a:t>
              </a:r>
              <a:r>
                <a:rPr lang="ru-RU" b="1" spc="140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C79363"/>
                  </a:solidFill>
                  <a:cs typeface="Calibri"/>
                </a:rPr>
                <a:t>соответствующих </a:t>
              </a:r>
              <a:r>
                <a:rPr lang="ru-RU" b="1" spc="-440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 dirty="0">
                  <a:solidFill>
                    <a:srgbClr val="EB5C32"/>
                  </a:solidFill>
                  <a:cs typeface="Calibri"/>
                </a:rPr>
                <a:t>209</a:t>
              </a:r>
              <a:r>
                <a:rPr lang="ru-RU" b="1" spc="-75" dirty="0">
                  <a:solidFill>
                    <a:srgbClr val="EB5C32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EB5C32"/>
                  </a:solidFill>
                  <a:cs typeface="Calibri"/>
                </a:rPr>
                <a:t>-ФЗ</a:t>
              </a:r>
              <a:endParaRPr lang="ru-RU" b="1" dirty="0">
                <a:solidFill>
                  <a:srgbClr val="EB5C32"/>
                </a:solidFill>
                <a:cs typeface="Calibri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5948252" y="508636"/>
              <a:ext cx="5190340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rgbClr val="562212"/>
                  </a:solidFill>
                </a:rPr>
                <a:t>МИКРОФИНАНСОВЫЙ ПРОДУКТ</a:t>
              </a:r>
              <a:endParaRPr dirty="0"/>
            </a:p>
            <a:p>
              <a:pPr algn="ctr">
                <a:defRPr/>
              </a:pPr>
              <a:r>
                <a:rPr lang="ru-RU" sz="2800" b="1" dirty="0">
                  <a:solidFill>
                    <a:srgbClr val="562212"/>
                  </a:solidFill>
                </a:rPr>
                <a:t>«СОДЕЙСТВИЕ 2023»</a:t>
              </a:r>
              <a:endParaRPr dirty="0"/>
            </a:p>
          </p:txBody>
        </p:sp>
        <p:grpSp>
          <p:nvGrpSpPr>
            <p:cNvPr id="21" name="Группа 20"/>
            <p:cNvGrpSpPr/>
            <p:nvPr/>
          </p:nvGrpSpPr>
          <p:grpSpPr bwMode="auto">
            <a:xfrm>
              <a:off x="5865296" y="2633339"/>
              <a:ext cx="3720009" cy="2044145"/>
              <a:chOff x="5948252" y="1540160"/>
              <a:chExt cx="3720009" cy="2044145"/>
            </a:xfrm>
          </p:grpSpPr>
          <p:sp>
            <p:nvSpPr>
              <p:cNvPr id="13" name="Прямоугольник 12"/>
              <p:cNvSpPr/>
              <p:nvPr/>
            </p:nvSpPr>
            <p:spPr bwMode="auto">
              <a:xfrm>
                <a:off x="7636551" y="1540160"/>
                <a:ext cx="1822742" cy="64633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от </a:t>
                </a:r>
                <a:r>
                  <a:rPr lang="ru-RU" b="1" dirty="0">
                    <a:solidFill>
                      <a:srgbClr val="C00000"/>
                    </a:solidFill>
                  </a:rPr>
                  <a:t>300 тысяч </a:t>
                </a:r>
                <a:endParaRPr dirty="0"/>
              </a:p>
              <a:p>
                <a:pPr>
                  <a:defRPr/>
                </a:pPr>
                <a:r>
                  <a:rPr lang="ru-RU" dirty="0"/>
                  <a:t>до </a:t>
                </a:r>
                <a:r>
                  <a:rPr lang="ru-RU" b="1" dirty="0">
                    <a:solidFill>
                      <a:srgbClr val="C00000"/>
                    </a:solidFill>
                  </a:rPr>
                  <a:t>5 млн </a:t>
                </a:r>
                <a:r>
                  <a:rPr lang="ru-RU" dirty="0"/>
                  <a:t>рублей</a:t>
                </a:r>
                <a:endParaRPr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 bwMode="auto">
              <a:xfrm>
                <a:off x="7636551" y="2449149"/>
                <a:ext cx="203171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от </a:t>
                </a:r>
                <a:r>
                  <a:rPr lang="ru-RU" b="1" dirty="0">
                    <a:solidFill>
                      <a:srgbClr val="C00000"/>
                    </a:solidFill>
                  </a:rPr>
                  <a:t>3</a:t>
                </a:r>
                <a:r>
                  <a:rPr lang="ru-RU" b="1" dirty="0"/>
                  <a:t> </a:t>
                </a:r>
                <a:r>
                  <a:rPr lang="ru-RU" dirty="0"/>
                  <a:t>до </a:t>
                </a:r>
                <a:r>
                  <a:rPr lang="ru-RU" b="1" dirty="0">
                    <a:solidFill>
                      <a:srgbClr val="C00000"/>
                    </a:solidFill>
                  </a:rPr>
                  <a:t>36</a:t>
                </a:r>
                <a:r>
                  <a:rPr lang="ru-RU" dirty="0"/>
                  <a:t> месяцев</a:t>
                </a:r>
                <a:endParaRPr dirty="0"/>
              </a:p>
            </p:txBody>
          </p:sp>
          <p:pic>
            <p:nvPicPr>
              <p:cNvPr id="22" name="Picture 6" descr="https://stomatologspb.ru/wp-content/uploads/ruble_PNG2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1683324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3" name="Picture 4" descr="https://xn----8sbkdgnibjafxdci9g.xn--p1ai/wp-content/uploads/2019/12/srok-obuchenija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2453815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https://xn--b1aqpp2b.xn----8sbg5beewf.xn--p1ai/images/9519f396-be5f-62ad-b139-a010fd802c7a.png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3204250"/>
                <a:ext cx="360000" cy="334286"/>
              </a:xfrm>
              <a:prstGeom prst="rect">
                <a:avLst/>
              </a:prstGeom>
              <a:noFill/>
            </p:spPr>
          </p:pic>
          <p:sp>
            <p:nvSpPr>
              <p:cNvPr id="26" name="Прямоугольник 25"/>
              <p:cNvSpPr/>
              <p:nvPr/>
            </p:nvSpPr>
            <p:spPr bwMode="auto">
              <a:xfrm>
                <a:off x="5948252" y="1694048"/>
                <a:ext cx="976549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СУММА</a:t>
                </a:r>
                <a:endParaRPr/>
              </a:p>
            </p:txBody>
          </p:sp>
          <p:sp>
            <p:nvSpPr>
              <p:cNvPr id="27" name="Прямоугольник 26"/>
              <p:cNvSpPr/>
              <p:nvPr/>
            </p:nvSpPr>
            <p:spPr bwMode="auto">
              <a:xfrm>
                <a:off x="6064469" y="2464538"/>
                <a:ext cx="71526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СРОК</a:t>
                </a:r>
                <a:endParaRPr/>
              </a:p>
            </p:txBody>
          </p:sp>
          <p:sp>
            <p:nvSpPr>
              <p:cNvPr id="28" name="Прямоугольник 27"/>
              <p:cNvSpPr/>
              <p:nvPr/>
            </p:nvSpPr>
            <p:spPr bwMode="auto">
              <a:xfrm>
                <a:off x="5948576" y="3214973"/>
                <a:ext cx="943272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СТАВКА</a:t>
                </a:r>
                <a:endParaRPr/>
              </a:p>
            </p:txBody>
          </p:sp>
        </p:grpSp>
        <p:sp>
          <p:nvSpPr>
            <p:cNvPr id="19" name="Скругленный прямоугольник 18"/>
            <p:cNvSpPr/>
            <p:nvPr/>
          </p:nvSpPr>
          <p:spPr bwMode="auto">
            <a:xfrm>
              <a:off x="5948252" y="426545"/>
              <a:ext cx="5190340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Кольцо 33"/>
            <p:cNvSpPr/>
            <p:nvPr/>
          </p:nvSpPr>
          <p:spPr bwMode="auto">
            <a:xfrm>
              <a:off x="6023137" y="1614177"/>
              <a:ext cx="315294" cy="315294"/>
            </a:xfrm>
            <a:prstGeom prst="donut">
              <a:avLst>
                <a:gd name="adj" fmla="val 25000"/>
              </a:avLst>
            </a:prstGeom>
            <a:solidFill>
              <a:srgbClr val="C79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</a:endParaRPr>
            </a:p>
          </p:txBody>
        </p:sp>
        <p:cxnSp>
          <p:nvCxnSpPr>
            <p:cNvPr id="30" name="Прямая соединительная линия 29"/>
            <p:cNvCxnSpPr>
              <a:cxnSpLocks/>
            </p:cNvCxnSpPr>
            <p:nvPr/>
          </p:nvCxnSpPr>
          <p:spPr bwMode="auto">
            <a:xfrm>
              <a:off x="6061441" y="2425904"/>
              <a:ext cx="5108649" cy="0"/>
            </a:xfrm>
            <a:prstGeom prst="line">
              <a:avLst/>
            </a:prstGeom>
            <a:ln w="38100">
              <a:solidFill>
                <a:srgbClr val="C7936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72BB6B3-2BA4-4E75-BA13-468B742F55E2}"/>
              </a:ext>
            </a:extLst>
          </p:cNvPr>
          <p:cNvSpPr/>
          <p:nvPr/>
        </p:nvSpPr>
        <p:spPr bwMode="auto">
          <a:xfrm>
            <a:off x="7517920" y="4441569"/>
            <a:ext cx="3944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5,5 % годовых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7AF235-2068-DA9A-E661-A70C2BAABCEE}"/>
              </a:ext>
            </a:extLst>
          </p:cNvPr>
          <p:cNvSpPr txBox="1"/>
          <p:nvPr/>
        </p:nvSpPr>
        <p:spPr>
          <a:xfrm>
            <a:off x="131254" y="1024530"/>
            <a:ext cx="6125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  <p:extLst>
      <p:ext uri="{BB962C8B-B14F-4D97-AF65-F5344CB8AC3E}">
        <p14:creationId xmlns:p14="http://schemas.microsoft.com/office/powerpoint/2010/main" val="4087596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427" y="3428431"/>
            <a:ext cx="3237623" cy="3429385"/>
          </a:xfrm>
          <a:custGeom>
            <a:avLst/>
            <a:gdLst/>
            <a:ahLst/>
            <a:cxnLst/>
            <a:rect l="l" t="t" r="r" b="b"/>
            <a:pathLst>
              <a:path w="5339080" h="5655309" extrusionOk="0">
                <a:moveTo>
                  <a:pt x="5338437" y="142"/>
                </a:moveTo>
                <a:lnTo>
                  <a:pt x="0" y="142"/>
                </a:lnTo>
                <a:lnTo>
                  <a:pt x="0" y="5655183"/>
                </a:lnTo>
                <a:lnTo>
                  <a:pt x="5338437" y="5655183"/>
                </a:lnTo>
                <a:lnTo>
                  <a:pt x="5338437" y="142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/>
          <a:stretch/>
        </p:blipFill>
        <p:spPr bwMode="auto">
          <a:xfrm>
            <a:off x="427" y="0"/>
            <a:ext cx="3238157" cy="342844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 bwMode="auto">
          <a:xfrm>
            <a:off x="3474044" y="182104"/>
            <a:ext cx="323454" cy="432428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 bwMode="auto"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 extrusionOk="0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 extrusionOk="0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 extrusionOk="0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 extrusionOk="0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 extrusionOk="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 extrusionOk="0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 bwMode="auto">
          <a:xfrm>
            <a:off x="3867043" y="248200"/>
            <a:ext cx="1201401" cy="281867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3"/>
            <a:stretch/>
          </p:blipFill>
          <p:spPr bwMode="auto"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/>
            <a:stretch/>
          </p:blipFill>
          <p:spPr bwMode="auto"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 bwMode="auto"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 extrusionOk="0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 extrusionOk="0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/>
            <a:stretch/>
          </p:blipFill>
          <p:spPr bwMode="auto"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 bwMode="auto">
            <a:xfrm>
              <a:off x="8987789" y="1636616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 extrusionOk="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 extrusionOk="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 extrusionOk="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 extrusionOk="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1183547" y="5703278"/>
            <a:ext cx="751261" cy="23604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92">
              <a:spcBef>
                <a:spcPts val="58"/>
              </a:spcBef>
              <a:defRPr/>
            </a:pPr>
            <a:r>
              <a:rPr sz="1500" b="1" spc="2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500" b="1" spc="9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b="1" spc="-6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b="1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6"/>
          <a:stretch/>
        </p:blipFill>
        <p:spPr bwMode="auto">
          <a:xfrm>
            <a:off x="994817" y="4113310"/>
            <a:ext cx="1262338" cy="127249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 bwMode="auto">
          <a:xfrm>
            <a:off x="427" y="5648262"/>
            <a:ext cx="1208717" cy="1209873"/>
          </a:xfrm>
          <a:custGeom>
            <a:avLst/>
            <a:gdLst/>
            <a:ahLst/>
            <a:cxnLst/>
            <a:rect l="l" t="t" r="r" b="b"/>
            <a:pathLst>
              <a:path w="1993264" h="1995170" extrusionOk="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 bwMode="auto">
          <a:xfrm>
            <a:off x="2033569" y="751"/>
            <a:ext cx="1204866" cy="1204866"/>
          </a:xfrm>
          <a:custGeom>
            <a:avLst/>
            <a:gdLst/>
            <a:ahLst/>
            <a:cxnLst/>
            <a:rect l="l" t="t" r="r" b="b"/>
            <a:pathLst>
              <a:path w="1986914" h="1986914" extrusionOk="0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 bwMode="auto">
          <a:xfrm>
            <a:off x="10667949" y="0"/>
            <a:ext cx="1523701" cy="1523701"/>
          </a:xfrm>
          <a:custGeom>
            <a:avLst/>
            <a:gdLst/>
            <a:ahLst/>
            <a:cxnLst/>
            <a:rect l="l" t="t" r="r" b="b"/>
            <a:pathLst>
              <a:path w="2512694" h="2512695" extrusionOk="0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817708" y="1897783"/>
            <a:ext cx="2104807" cy="215724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 bwMode="auto">
          <a:xfrm>
            <a:off x="4184309" y="938326"/>
            <a:ext cx="29158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 dirty="0">
                <a:latin typeface="Calibri"/>
              </a:rPr>
              <a:t>Телеграм-канал </a:t>
            </a:r>
          </a:p>
          <a:p>
            <a:pPr algn="ctr" defTabSz="554492">
              <a:defRPr/>
            </a:pPr>
            <a:r>
              <a:rPr lang="ru-RU" b="1" dirty="0">
                <a:solidFill>
                  <a:srgbClr val="FF0000"/>
                </a:solidFill>
              </a:rPr>
              <a:t>Мой бизнес | Республика Татарстан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7482004" y="952298"/>
            <a:ext cx="295232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 dirty="0">
                <a:latin typeface="Calibri"/>
              </a:rPr>
              <a:t>Сообщество ВКонтакте </a:t>
            </a:r>
            <a:endParaRPr dirty="0"/>
          </a:p>
          <a:p>
            <a:pPr algn="ctr" defTabSz="554492">
              <a:defRPr/>
            </a:pPr>
            <a:r>
              <a:rPr lang="ru-RU" sz="1600" b="1" dirty="0">
                <a:solidFill>
                  <a:srgbClr val="FF0000"/>
                </a:solidFill>
              </a:rPr>
              <a:t>Мой бизнес | Республика Татарстан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/>
          <a:srcRect l="6668" t="7220" r="5318" b="7433"/>
          <a:stretch/>
        </p:blipFill>
        <p:spPr bwMode="auto">
          <a:xfrm>
            <a:off x="7770036" y="1911101"/>
            <a:ext cx="2376264" cy="2304256"/>
          </a:xfrm>
          <a:prstGeom prst="rect">
            <a:avLst/>
          </a:prstGeom>
        </p:spPr>
      </p:pic>
      <p:sp>
        <p:nvSpPr>
          <p:cNvPr id="47" name="object 16">
            <a:extLst>
              <a:ext uri="{FF2B5EF4-FFF2-40B4-BE49-F238E27FC236}">
                <a16:creationId xmlns:a16="http://schemas.microsoft.com/office/drawing/2014/main" xmlns="" id="{39C4DEAF-ECC6-2128-0830-95957D8419B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5261713" y="175650"/>
            <a:ext cx="4328510" cy="673828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8086">
              <a:spcBef>
                <a:spcPts val="418"/>
              </a:spcBef>
              <a:defRPr/>
            </a:pPr>
            <a:r>
              <a:rPr sz="2400" b="1" spc="-2" dirty="0">
                <a:solidFill>
                  <a:srgbClr val="E84E22"/>
                </a:solidFill>
              </a:rPr>
              <a:t>КАК</a:t>
            </a:r>
            <a:r>
              <a:rPr sz="2400" b="1" spc="-15" dirty="0">
                <a:solidFill>
                  <a:srgbClr val="E84E22"/>
                </a:solidFill>
              </a:rPr>
              <a:t> </a:t>
            </a:r>
            <a:r>
              <a:rPr sz="2400" b="1" spc="-18" dirty="0">
                <a:solidFill>
                  <a:srgbClr val="E84E22"/>
                </a:solidFill>
              </a:rPr>
              <a:t>ПОЛУЧИТЬ</a:t>
            </a:r>
            <a:r>
              <a:rPr sz="2400" b="1" dirty="0">
                <a:solidFill>
                  <a:srgbClr val="E84E22"/>
                </a:solidFill>
              </a:rPr>
              <a:t> </a:t>
            </a:r>
            <a:r>
              <a:rPr sz="2400" b="1" spc="-15" dirty="0">
                <a:solidFill>
                  <a:srgbClr val="E84E22"/>
                </a:solidFill>
              </a:rPr>
              <a:t>УСЛУГИ</a:t>
            </a:r>
            <a:r>
              <a:rPr sz="2400" b="1" spc="-38" dirty="0">
                <a:solidFill>
                  <a:srgbClr val="E84E22"/>
                </a:solidFill>
              </a:rPr>
              <a:t> </a:t>
            </a:r>
            <a:r>
              <a:rPr sz="2400" b="1" spc="-2" dirty="0">
                <a:solidFill>
                  <a:srgbClr val="E84E22"/>
                </a:solidFill>
              </a:rPr>
              <a:t>ФОНДА?</a:t>
            </a:r>
            <a:endParaRPr sz="2400" b="1" dirty="0"/>
          </a:p>
          <a:p>
            <a:pPr marL="7701">
              <a:spcBef>
                <a:spcPts val="270"/>
              </a:spcBef>
              <a:defRPr/>
            </a:pPr>
            <a:r>
              <a:rPr sz="1800" b="1" spc="-21" dirty="0">
                <a:solidFill>
                  <a:srgbClr val="672E17"/>
                </a:solidFill>
              </a:rPr>
              <a:t>ОБРАТИТЬСЯ</a:t>
            </a:r>
            <a:r>
              <a:rPr sz="1800" b="1" spc="-18" dirty="0">
                <a:solidFill>
                  <a:srgbClr val="672E17"/>
                </a:solidFill>
              </a:rPr>
              <a:t> </a:t>
            </a:r>
            <a:r>
              <a:rPr sz="1800" b="1" dirty="0">
                <a:solidFill>
                  <a:srgbClr val="672E17"/>
                </a:solidFill>
              </a:rPr>
              <a:t>В</a:t>
            </a:r>
            <a:r>
              <a:rPr sz="1800" b="1" spc="-27" dirty="0">
                <a:solidFill>
                  <a:srgbClr val="672E17"/>
                </a:solidFill>
              </a:rPr>
              <a:t> </a:t>
            </a:r>
            <a:r>
              <a:rPr sz="1800" b="1" spc="2" dirty="0">
                <a:solidFill>
                  <a:srgbClr val="672E17"/>
                </a:solidFill>
              </a:rPr>
              <a:t>ФОНД:</a:t>
            </a:r>
            <a:endParaRPr sz="1800" b="1" dirty="0"/>
          </a:p>
        </p:txBody>
      </p:sp>
      <p:sp>
        <p:nvSpPr>
          <p:cNvPr id="49" name="object 17">
            <a:extLst>
              <a:ext uri="{FF2B5EF4-FFF2-40B4-BE49-F238E27FC236}">
                <a16:creationId xmlns:a16="http://schemas.microsoft.com/office/drawing/2014/main" xmlns="" id="{71AAD8BF-9AD9-F31B-B58C-8D16EAB7D00E}"/>
              </a:ext>
            </a:extLst>
          </p:cNvPr>
          <p:cNvSpPr txBox="1"/>
          <p:nvPr/>
        </p:nvSpPr>
        <p:spPr bwMode="auto">
          <a:xfrm>
            <a:off x="5007023" y="4599448"/>
            <a:ext cx="7893858" cy="1355902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defTabSz="554492">
              <a:spcBef>
                <a:spcPts val="61"/>
              </a:spcBef>
              <a:tabLst>
                <a:tab pos="2858715" algn="l"/>
              </a:tabLst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21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	</a:t>
            </a:r>
            <a:r>
              <a:rPr sz="1200" b="1" spc="-21" dirty="0">
                <a:solidFill>
                  <a:srgbClr val="672E17"/>
                </a:solidFill>
                <a:latin typeface="Calibri"/>
                <a:cs typeface="Calibri"/>
              </a:rPr>
              <a:t>FPPRT.RU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|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МСП.РФ|</a:t>
            </a:r>
            <a:r>
              <a:rPr lang="ru-RU" sz="1200" b="1" spc="-2" dirty="0">
                <a:solidFill>
                  <a:srgbClr val="672E17"/>
                </a:solidFill>
                <a:latin typeface="Calibri"/>
                <a:cs typeface="Calibri"/>
              </a:rPr>
              <a:t>|МОИ СУБСИДИИ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30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tabLst>
                <a:tab pos="2858715" algn="l"/>
              </a:tabLst>
              <a:defRPr/>
            </a:pP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I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N</a:t>
            </a:r>
            <a:r>
              <a:rPr sz="1200" b="1" u="sng" spc="21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F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O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@</a:t>
            </a:r>
            <a:r>
              <a:rPr sz="1200" b="1" u="sng" spc="2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F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P</a:t>
            </a:r>
            <a:r>
              <a:rPr sz="1200" b="1" u="sng" spc="11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P</a:t>
            </a:r>
            <a:r>
              <a:rPr sz="1200" b="1" u="sng" spc="-55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R</a:t>
            </a:r>
            <a:r>
              <a:rPr sz="1200" b="1" u="sng" spc="-124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T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.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R</a:t>
            </a:r>
            <a:r>
              <a:rPr sz="1200" b="1" u="sng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	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З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АНЬ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,</a:t>
            </a:r>
            <a:r>
              <a:rPr sz="1200" b="1" spc="-6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78" dirty="0">
                <a:solidFill>
                  <a:srgbClr val="672E17"/>
                </a:solidFill>
                <a:latin typeface="Calibri"/>
                <a:cs typeface="Calibri"/>
              </a:rPr>
              <a:t>У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Л.</a:t>
            </a:r>
            <a:r>
              <a:rPr sz="1200" b="1" spc="-8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РБУ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200" b="1" spc="-49" dirty="0">
                <a:solidFill>
                  <a:srgbClr val="672E17"/>
                </a:solidFill>
                <a:latin typeface="Calibri"/>
                <a:cs typeface="Calibri"/>
              </a:rPr>
              <a:t>Г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С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28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15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defRPr/>
            </a:pP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ОБРАТИТЬСЯ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РЕГИОНАЛЬНЫМ</a:t>
            </a:r>
            <a:r>
              <a:rPr sz="1200" b="1" spc="3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ПРЕДСТАВИТЕЛЯМ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МУНИЦИПАЛЬНЫХ</a:t>
            </a:r>
            <a:r>
              <a:rPr sz="1200" b="1" spc="3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РАЙОНАХ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РЕСПУБЛИКИ</a:t>
            </a:r>
            <a:r>
              <a:rPr sz="1200" b="1" spc="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33" dirty="0">
                <a:solidFill>
                  <a:srgbClr val="672E17"/>
                </a:solidFill>
                <a:latin typeface="Calibri"/>
                <a:cs typeface="Calibri"/>
              </a:rPr>
              <a:t>ТАТАРСТАН </a:t>
            </a:r>
            <a:r>
              <a:rPr sz="1200" b="1" spc="-32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КОНТАКТЫ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ПО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ТЕЛ.</a:t>
            </a:r>
            <a:r>
              <a:rPr sz="1200" b="1" spc="-52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 90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endParaRPr lang="ru-RU" sz="1200" b="1" spc="9" dirty="0">
              <a:solidFill>
                <a:srgbClr val="672E17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50" name="object 27">
            <a:extLst>
              <a:ext uri="{FF2B5EF4-FFF2-40B4-BE49-F238E27FC236}">
                <a16:creationId xmlns:a16="http://schemas.microsoft.com/office/drawing/2014/main" xmlns="" id="{3FC2F2C2-BF26-916E-8DAA-832A6C1AFDB9}"/>
              </a:ext>
            </a:extLst>
          </p:cNvPr>
          <p:cNvGrpSpPr/>
          <p:nvPr/>
        </p:nvGrpSpPr>
        <p:grpSpPr bwMode="auto">
          <a:xfrm>
            <a:off x="7489465" y="4463571"/>
            <a:ext cx="317678" cy="317293"/>
            <a:chOff x="11097768" y="5045678"/>
            <a:chExt cx="523875" cy="523240"/>
          </a:xfrm>
        </p:grpSpPr>
        <p:sp>
          <p:nvSpPr>
            <p:cNvPr id="51" name="object 28">
              <a:extLst>
                <a:ext uri="{FF2B5EF4-FFF2-40B4-BE49-F238E27FC236}">
                  <a16:creationId xmlns:a16="http://schemas.microsoft.com/office/drawing/2014/main" xmlns="" id="{BC5FA4C4-C64F-510B-0859-B63384137E0A}"/>
                </a:ext>
              </a:extLst>
            </p:cNvPr>
            <p:cNvSpPr/>
            <p:nvPr/>
          </p:nvSpPr>
          <p:spPr bwMode="auto">
            <a:xfrm>
              <a:off x="11097768" y="5045678"/>
              <a:ext cx="523875" cy="523240"/>
            </a:xfrm>
            <a:custGeom>
              <a:avLst/>
              <a:gdLst/>
              <a:ahLst/>
              <a:cxnLst/>
              <a:rect l="l" t="t" r="r" b="b"/>
              <a:pathLst>
                <a:path w="523875" h="523239" extrusionOk="0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2" name="object 29">
              <a:extLst>
                <a:ext uri="{FF2B5EF4-FFF2-40B4-BE49-F238E27FC236}">
                  <a16:creationId xmlns:a16="http://schemas.microsoft.com/office/drawing/2014/main" xmlns="" id="{E5C44D71-336A-E5C9-BF02-709B4D344DB0}"/>
                </a:ext>
              </a:extLst>
            </p:cNvPr>
            <p:cNvPicPr/>
            <p:nvPr/>
          </p:nvPicPr>
          <p:blipFill>
            <a:blip r:embed="rId10"/>
            <a:stretch/>
          </p:blipFill>
          <p:spPr bwMode="auto">
            <a:xfrm>
              <a:off x="11247374" y="5428819"/>
              <a:ext cx="315595" cy="112920"/>
            </a:xfrm>
            <a:prstGeom prst="rect">
              <a:avLst/>
            </a:prstGeom>
          </p:spPr>
        </p:pic>
        <p:sp>
          <p:nvSpPr>
            <p:cNvPr id="53" name="object 30">
              <a:extLst>
                <a:ext uri="{FF2B5EF4-FFF2-40B4-BE49-F238E27FC236}">
                  <a16:creationId xmlns:a16="http://schemas.microsoft.com/office/drawing/2014/main" xmlns="" id="{0195204B-9F3E-5988-E654-253DE4FA45C6}"/>
                </a:ext>
              </a:extLst>
            </p:cNvPr>
            <p:cNvSpPr/>
            <p:nvPr/>
          </p:nvSpPr>
          <p:spPr bwMode="auto">
            <a:xfrm>
              <a:off x="11186160" y="5319744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4" name="object 31">
              <a:extLst>
                <a:ext uri="{FF2B5EF4-FFF2-40B4-BE49-F238E27FC236}">
                  <a16:creationId xmlns:a16="http://schemas.microsoft.com/office/drawing/2014/main" xmlns="" id="{5E995F04-E840-3585-852A-69308706B69E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1533632" y="5319744"/>
              <a:ext cx="86868" cy="151002"/>
            </a:xfrm>
            <a:prstGeom prst="rect">
              <a:avLst/>
            </a:prstGeom>
          </p:spPr>
        </p:pic>
        <p:pic>
          <p:nvPicPr>
            <p:cNvPr id="55" name="object 32">
              <a:extLst>
                <a:ext uri="{FF2B5EF4-FFF2-40B4-BE49-F238E27FC236}">
                  <a16:creationId xmlns:a16="http://schemas.microsoft.com/office/drawing/2014/main" xmlns="" id="{56E2D586-F3A3-4EF6-85CA-F829DB6B931F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1261471" y="5319744"/>
              <a:ext cx="235076" cy="104012"/>
            </a:xfrm>
            <a:prstGeom prst="rect">
              <a:avLst/>
            </a:prstGeom>
          </p:spPr>
        </p:pic>
        <p:sp>
          <p:nvSpPr>
            <p:cNvPr id="56" name="object 33">
              <a:extLst>
                <a:ext uri="{FF2B5EF4-FFF2-40B4-BE49-F238E27FC236}">
                  <a16:creationId xmlns:a16="http://schemas.microsoft.com/office/drawing/2014/main" xmlns="" id="{007EFC98-683D-29B8-03BD-76E82C91D6C6}"/>
                </a:ext>
              </a:extLst>
            </p:cNvPr>
            <p:cNvSpPr/>
            <p:nvPr/>
          </p:nvSpPr>
          <p:spPr bwMode="auto">
            <a:xfrm>
              <a:off x="11185779" y="5144611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7" name="object 34">
              <a:extLst>
                <a:ext uri="{FF2B5EF4-FFF2-40B4-BE49-F238E27FC236}">
                  <a16:creationId xmlns:a16="http://schemas.microsoft.com/office/drawing/2014/main" xmlns="" id="{CB059F82-802A-984B-B471-1F3163587FB2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1247120" y="5073601"/>
              <a:ext cx="373379" cy="222012"/>
            </a:xfrm>
            <a:prstGeom prst="rect">
              <a:avLst/>
            </a:prstGeom>
          </p:spPr>
        </p:pic>
      </p:grpSp>
      <p:grpSp>
        <p:nvGrpSpPr>
          <p:cNvPr id="58" name="object 35">
            <a:extLst>
              <a:ext uri="{FF2B5EF4-FFF2-40B4-BE49-F238E27FC236}">
                <a16:creationId xmlns:a16="http://schemas.microsoft.com/office/drawing/2014/main" xmlns="" id="{A547B0F6-9E17-60EC-00F7-68B15EA4AE52}"/>
              </a:ext>
            </a:extLst>
          </p:cNvPr>
          <p:cNvGrpSpPr/>
          <p:nvPr/>
        </p:nvGrpSpPr>
        <p:grpSpPr bwMode="auto">
          <a:xfrm>
            <a:off x="4612641" y="4482873"/>
            <a:ext cx="313443" cy="312287"/>
            <a:chOff x="6394703" y="5054980"/>
            <a:chExt cx="516890" cy="514984"/>
          </a:xfrm>
        </p:grpSpPr>
        <p:pic>
          <p:nvPicPr>
            <p:cNvPr id="59" name="object 36">
              <a:extLst>
                <a:ext uri="{FF2B5EF4-FFF2-40B4-BE49-F238E27FC236}">
                  <a16:creationId xmlns:a16="http://schemas.microsoft.com/office/drawing/2014/main" xmlns="" id="{F78D2076-4D7C-98BA-5D52-136E153E915A}"/>
                </a:ext>
              </a:extLst>
            </p:cNvPr>
            <p:cNvPicPr/>
            <p:nvPr/>
          </p:nvPicPr>
          <p:blipFill>
            <a:blip r:embed="rId14"/>
            <a:stretch/>
          </p:blipFill>
          <p:spPr bwMode="auto">
            <a:xfrm>
              <a:off x="6656831" y="5054980"/>
              <a:ext cx="254332" cy="249777"/>
            </a:xfrm>
            <a:prstGeom prst="rect">
              <a:avLst/>
            </a:prstGeom>
          </p:spPr>
        </p:pic>
        <p:sp>
          <p:nvSpPr>
            <p:cNvPr id="60" name="object 37">
              <a:extLst>
                <a:ext uri="{FF2B5EF4-FFF2-40B4-BE49-F238E27FC236}">
                  <a16:creationId xmlns:a16="http://schemas.microsoft.com/office/drawing/2014/main" xmlns="" id="{2B174ED3-55CC-A9B2-A418-27A74E526A9C}"/>
                </a:ext>
              </a:extLst>
            </p:cNvPr>
            <p:cNvSpPr/>
            <p:nvPr/>
          </p:nvSpPr>
          <p:spPr bwMode="auto">
            <a:xfrm>
              <a:off x="6394539" y="5106802"/>
              <a:ext cx="464820" cy="462915"/>
            </a:xfrm>
            <a:custGeom>
              <a:avLst/>
              <a:gdLst/>
              <a:ahLst/>
              <a:cxnLst/>
              <a:rect l="l" t="t" r="r" b="b"/>
              <a:pathLst>
                <a:path w="464820" h="462914" extrusionOk="0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 extrusionOk="0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1" name="object 38">
            <a:extLst>
              <a:ext uri="{FF2B5EF4-FFF2-40B4-BE49-F238E27FC236}">
                <a16:creationId xmlns:a16="http://schemas.microsoft.com/office/drawing/2014/main" xmlns="" id="{1904FCF6-F50F-1826-C5B9-CB8AE7C16AE5}"/>
              </a:ext>
            </a:extLst>
          </p:cNvPr>
          <p:cNvSpPr/>
          <p:nvPr/>
        </p:nvSpPr>
        <p:spPr bwMode="auto">
          <a:xfrm>
            <a:off x="4600625" y="5293118"/>
            <a:ext cx="372357" cy="318063"/>
          </a:xfrm>
          <a:custGeom>
            <a:avLst/>
            <a:gdLst/>
            <a:ahLst/>
            <a:cxnLst/>
            <a:rect l="l" t="t" r="r" b="b"/>
            <a:pathLst>
              <a:path w="614045" h="524509" extrusionOk="0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 extrusionOk="0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7" name="object 19">
            <a:extLst>
              <a:ext uri="{FF2B5EF4-FFF2-40B4-BE49-F238E27FC236}">
                <a16:creationId xmlns:a16="http://schemas.microsoft.com/office/drawing/2014/main" xmlns="" id="{1EA9955D-E732-4A04-EF51-0E845A9370E5}"/>
              </a:ext>
            </a:extLst>
          </p:cNvPr>
          <p:cNvGrpSpPr/>
          <p:nvPr/>
        </p:nvGrpSpPr>
        <p:grpSpPr bwMode="auto">
          <a:xfrm>
            <a:off x="7587347" y="4942384"/>
            <a:ext cx="211786" cy="318063"/>
            <a:chOff x="11196828" y="6092666"/>
            <a:chExt cx="349250" cy="524510"/>
          </a:xfrm>
        </p:grpSpPr>
        <p:pic>
          <p:nvPicPr>
            <p:cNvPr id="68" name="object 20">
              <a:extLst>
                <a:ext uri="{FF2B5EF4-FFF2-40B4-BE49-F238E27FC236}">
                  <a16:creationId xmlns:a16="http://schemas.microsoft.com/office/drawing/2014/main" xmlns="" id="{CB90CD69-D372-7C1F-2FD9-C41F59C4D667}"/>
                </a:ext>
              </a:extLst>
            </p:cNvPr>
            <p:cNvPicPr/>
            <p:nvPr/>
          </p:nvPicPr>
          <p:blipFill>
            <a:blip r:embed="rId15"/>
            <a:stretch/>
          </p:blipFill>
          <p:spPr bwMode="auto">
            <a:xfrm>
              <a:off x="11253216" y="6536270"/>
              <a:ext cx="245073" cy="80651"/>
            </a:xfrm>
            <a:prstGeom prst="rect">
              <a:avLst/>
            </a:prstGeom>
          </p:spPr>
        </p:pic>
        <p:pic>
          <p:nvPicPr>
            <p:cNvPr id="69" name="object 21">
              <a:extLst>
                <a:ext uri="{FF2B5EF4-FFF2-40B4-BE49-F238E27FC236}">
                  <a16:creationId xmlns:a16="http://schemas.microsoft.com/office/drawing/2014/main" xmlns="" id="{F6FC76B6-77AE-A38D-CC14-C4FE056B2BE5}"/>
                </a:ext>
              </a:extLst>
            </p:cNvPr>
            <p:cNvPicPr/>
            <p:nvPr/>
          </p:nvPicPr>
          <p:blipFill>
            <a:blip r:embed="rId16"/>
            <a:stretch/>
          </p:blipFill>
          <p:spPr bwMode="auto">
            <a:xfrm>
              <a:off x="11282172" y="6178139"/>
              <a:ext cx="178018" cy="178178"/>
            </a:xfrm>
            <a:prstGeom prst="rect">
              <a:avLst/>
            </a:prstGeom>
          </p:spPr>
        </p:pic>
        <p:sp>
          <p:nvSpPr>
            <p:cNvPr id="70" name="object 22">
              <a:extLst>
                <a:ext uri="{FF2B5EF4-FFF2-40B4-BE49-F238E27FC236}">
                  <a16:creationId xmlns:a16="http://schemas.microsoft.com/office/drawing/2014/main" xmlns="" id="{4FDFBEC2-A27A-B931-918C-945B4A9C3E0E}"/>
                </a:ext>
              </a:extLst>
            </p:cNvPr>
            <p:cNvSpPr/>
            <p:nvPr/>
          </p:nvSpPr>
          <p:spPr bwMode="auto">
            <a:xfrm>
              <a:off x="11196536" y="6092805"/>
              <a:ext cx="349250" cy="481330"/>
            </a:xfrm>
            <a:custGeom>
              <a:avLst/>
              <a:gdLst/>
              <a:ahLst/>
              <a:cxnLst/>
              <a:rect l="l" t="t" r="r" b="b"/>
              <a:pathLst>
                <a:path w="349250" h="481329" extrusionOk="0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1" name="object 23">
            <a:extLst>
              <a:ext uri="{FF2B5EF4-FFF2-40B4-BE49-F238E27FC236}">
                <a16:creationId xmlns:a16="http://schemas.microsoft.com/office/drawing/2014/main" xmlns="" id="{01BD69FA-FD2E-FC97-0AA6-E4FDF33612C1}"/>
              </a:ext>
            </a:extLst>
          </p:cNvPr>
          <p:cNvGrpSpPr/>
          <p:nvPr/>
        </p:nvGrpSpPr>
        <p:grpSpPr bwMode="auto">
          <a:xfrm>
            <a:off x="4638210" y="4920583"/>
            <a:ext cx="316908" cy="226417"/>
            <a:chOff x="6385559" y="6167342"/>
            <a:chExt cx="522605" cy="373380"/>
          </a:xfrm>
        </p:grpSpPr>
        <p:sp>
          <p:nvSpPr>
            <p:cNvPr id="72" name="object 24">
              <a:extLst>
                <a:ext uri="{FF2B5EF4-FFF2-40B4-BE49-F238E27FC236}">
                  <a16:creationId xmlns:a16="http://schemas.microsoft.com/office/drawing/2014/main" xmlns="" id="{0C47F8CC-1E1C-F472-A0DD-451CF2F53147}"/>
                </a:ext>
              </a:extLst>
            </p:cNvPr>
            <p:cNvSpPr/>
            <p:nvPr/>
          </p:nvSpPr>
          <p:spPr bwMode="auto">
            <a:xfrm>
              <a:off x="6385559" y="6167342"/>
              <a:ext cx="520064" cy="373380"/>
            </a:xfrm>
            <a:custGeom>
              <a:avLst/>
              <a:gdLst/>
              <a:ahLst/>
              <a:cxnLst/>
              <a:rect l="l" t="t" r="r" b="b"/>
              <a:pathLst>
                <a:path w="520065" h="373379" extrusionOk="0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3" name="object 25">
              <a:extLst>
                <a:ext uri="{FF2B5EF4-FFF2-40B4-BE49-F238E27FC236}">
                  <a16:creationId xmlns:a16="http://schemas.microsoft.com/office/drawing/2014/main" xmlns="" id="{067C7738-1961-5C5A-8BD5-1E9C8287C437}"/>
                </a:ext>
              </a:extLst>
            </p:cNvPr>
            <p:cNvPicPr/>
            <p:nvPr/>
          </p:nvPicPr>
          <p:blipFill>
            <a:blip r:embed="rId17"/>
            <a:stretch/>
          </p:blipFill>
          <p:spPr bwMode="auto">
            <a:xfrm>
              <a:off x="6696455" y="6380321"/>
              <a:ext cx="211709" cy="137668"/>
            </a:xfrm>
            <a:prstGeom prst="rect">
              <a:avLst/>
            </a:prstGeom>
          </p:spPr>
        </p:pic>
        <p:sp>
          <p:nvSpPr>
            <p:cNvPr id="74" name="object 26">
              <a:extLst>
                <a:ext uri="{FF2B5EF4-FFF2-40B4-BE49-F238E27FC236}">
                  <a16:creationId xmlns:a16="http://schemas.microsoft.com/office/drawing/2014/main" xmlns="" id="{61576C12-49C9-5ECA-B342-82A39FBA786C}"/>
                </a:ext>
              </a:extLst>
            </p:cNvPr>
            <p:cNvSpPr/>
            <p:nvPr/>
          </p:nvSpPr>
          <p:spPr bwMode="auto">
            <a:xfrm>
              <a:off x="6409398" y="6191611"/>
              <a:ext cx="499109" cy="304800"/>
            </a:xfrm>
            <a:custGeom>
              <a:avLst/>
              <a:gdLst/>
              <a:ahLst/>
              <a:cxnLst/>
              <a:rect l="l" t="t" r="r" b="b"/>
              <a:pathLst>
                <a:path w="499109" h="304800" extrusionOk="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 extrusionOk="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297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2639616" y="1107738"/>
            <a:ext cx="5350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spc="-5" dirty="0">
                <a:solidFill>
                  <a:srgbClr val="1D1D1B"/>
                </a:solidFill>
              </a:rPr>
              <a:t>НАЛОГОВЫЕ ЛЬГОТЫ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049415" y="969742"/>
            <a:ext cx="4667066" cy="626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араллелограмм 2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24288" y="271979"/>
            <a:ext cx="184731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endParaRPr lang="ru-RU" sz="2000" dirty="0">
              <a:latin typeface="Arial Black"/>
            </a:endParaRPr>
          </a:p>
        </p:txBody>
      </p:sp>
      <p:sp>
        <p:nvSpPr>
          <p:cNvPr id="26" name="Параллелограмм 25"/>
          <p:cNvSpPr/>
          <p:nvPr/>
        </p:nvSpPr>
        <p:spPr bwMode="auto">
          <a:xfrm>
            <a:off x="932367" y="244747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330544" y="288041"/>
            <a:ext cx="9929089" cy="338554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МЕРЫ ПОДДЕРЖКИ ДЛЯ ПРОМЫШЛЕННЫХ ПАРКОВ</a:t>
            </a:r>
            <a:endParaRPr kumimoji="0" lang="ru-RU" b="1" i="0" u="none" strike="noStrike" kern="0" cap="none" spc="-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C6DC8FC-CB06-4097-1982-E513E495AF5A}"/>
              </a:ext>
            </a:extLst>
          </p:cNvPr>
          <p:cNvSpPr txBox="1"/>
          <p:nvPr/>
        </p:nvSpPr>
        <p:spPr>
          <a:xfrm>
            <a:off x="6447937" y="1805251"/>
            <a:ext cx="48965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Для управляющих компаний индустриальных (промышленных) парков и/или резидентов индустриальных  (промышленных) парков, зарегистрированных на территории Республики Татарстан,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</a:t>
            </a:r>
          </a:p>
        </p:txBody>
      </p:sp>
      <p:sp>
        <p:nvSpPr>
          <p:cNvPr id="20" name="Кольцо 33">
            <a:extLst>
              <a:ext uri="{FF2B5EF4-FFF2-40B4-BE49-F238E27FC236}">
                <a16:creationId xmlns:a16="http://schemas.microsoft.com/office/drawing/2014/main" xmlns="" id="{C4299072-8CD7-4D58-8AC6-11340B44B6CB}"/>
              </a:ext>
            </a:extLst>
          </p:cNvPr>
          <p:cNvSpPr/>
          <p:nvPr/>
        </p:nvSpPr>
        <p:spPr bwMode="auto">
          <a:xfrm>
            <a:off x="6084970" y="1853140"/>
            <a:ext cx="299062" cy="27953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FBE79B29-D9A8-43A9-B406-D4990759F633}"/>
              </a:ext>
            </a:extLst>
          </p:cNvPr>
          <p:cNvCxnSpPr>
            <a:cxnSpLocks/>
          </p:cNvCxnSpPr>
          <p:nvPr/>
        </p:nvCxnSpPr>
        <p:spPr bwMode="auto">
          <a:xfrm>
            <a:off x="5858536" y="3789040"/>
            <a:ext cx="559948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D30FB05-869C-498E-A380-DFD724F48332}"/>
              </a:ext>
            </a:extLst>
          </p:cNvPr>
          <p:cNvSpPr/>
          <p:nvPr/>
        </p:nvSpPr>
        <p:spPr>
          <a:xfrm>
            <a:off x="6528048" y="4124856"/>
            <a:ext cx="53620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Освобождение от уплаты транспортного налога;</a:t>
            </a:r>
          </a:p>
          <a:p>
            <a:endParaRPr lang="ru-RU" dirty="0"/>
          </a:p>
          <a:p>
            <a:r>
              <a:rPr lang="ru-RU" dirty="0"/>
              <a:t>Освобождение от уплаты налога на имущество организаций;</a:t>
            </a:r>
          </a:p>
          <a:p>
            <a:endParaRPr lang="ru-RU" dirty="0"/>
          </a:p>
          <a:p>
            <a:r>
              <a:rPr lang="ru-RU" dirty="0"/>
              <a:t>Сниженные ставки по УСН («доходы» – 1%, «доходы минус расходы» – 5%)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757B464-B9ED-4937-B817-19DE4FDC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36" y="4203892"/>
            <a:ext cx="384081" cy="365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1BB86D3-DF01-4822-B9D1-AC16AB8DB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58536" y="4723392"/>
            <a:ext cx="384081" cy="365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D105956-EC0C-40B5-8707-569A9C8B3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58536" y="5535267"/>
            <a:ext cx="384081" cy="36579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113F57E-3C1E-4EEF-85E2-175A05DAB8C8}"/>
              </a:ext>
            </a:extLst>
          </p:cNvPr>
          <p:cNvSpPr/>
          <p:nvPr/>
        </p:nvSpPr>
        <p:spPr>
          <a:xfrm>
            <a:off x="482696" y="2132856"/>
            <a:ext cx="50655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Обеспечение: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Пункт 3.1 статьи 6 Закона Республики Татарстан от 29.11.2002 № 24-ЗРТ  </a:t>
            </a:r>
          </a:p>
          <a:p>
            <a:r>
              <a:rPr lang="ru-RU" sz="1400" dirty="0"/>
              <a:t>«О транспортном налоге» ;</a:t>
            </a:r>
          </a:p>
          <a:p>
            <a:r>
              <a:rPr lang="ru-RU" sz="1400" dirty="0"/>
              <a:t>Подпункт 3 пункта 2 статьи 1.1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</a:p>
          <a:p>
            <a:r>
              <a:rPr lang="ru-RU" sz="1400" dirty="0"/>
              <a:t>Подпункт 5 пункта 2 статьи 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</a:p>
          <a:p>
            <a:r>
              <a:rPr lang="ru-RU" sz="1400" dirty="0"/>
              <a:t>Подпункт 18 пункта 1 статьи 3 Закона Республики Татарстан от 28.11.2003 № 49-ЗРТ "О налоге на имущество организаций"  </a:t>
            </a:r>
          </a:p>
        </p:txBody>
      </p:sp>
    </p:spTree>
    <p:extLst>
      <p:ext uri="{BB962C8B-B14F-4D97-AF65-F5344CB8AC3E}">
        <p14:creationId xmlns:p14="http://schemas.microsoft.com/office/powerpoint/2010/main" val="415291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3431704" y="929199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spc="-5" dirty="0">
                <a:solidFill>
                  <a:srgbClr val="1D1D1B"/>
                </a:solidFill>
              </a:rPr>
              <a:t>СУБСИДИРОВАНИЕ ЧАСТИ ЗАТРАТ</a:t>
            </a:r>
          </a:p>
          <a:p>
            <a:pPr algn="ctr">
              <a:defRPr/>
            </a:pPr>
            <a:r>
              <a:rPr lang="ru-RU" sz="2000" b="1" spc="-5" dirty="0">
                <a:solidFill>
                  <a:srgbClr val="1D1D1B"/>
                </a:solidFill>
              </a:rPr>
              <a:t>ЗА ПОТРЕБЛЕННУЮ ЭЛЕКТРОЭНЕРГИЮ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855640" y="969742"/>
            <a:ext cx="6552727" cy="626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араллелограмм 2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24288" y="271979"/>
            <a:ext cx="184731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endParaRPr lang="ru-RU" sz="2000" dirty="0">
              <a:latin typeface="Arial Black"/>
            </a:endParaRPr>
          </a:p>
        </p:txBody>
      </p:sp>
      <p:sp>
        <p:nvSpPr>
          <p:cNvPr id="26" name="Параллелограмм 25"/>
          <p:cNvSpPr/>
          <p:nvPr/>
        </p:nvSpPr>
        <p:spPr bwMode="auto">
          <a:xfrm>
            <a:off x="932367" y="244747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330544" y="288041"/>
            <a:ext cx="9929089" cy="338554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МЕРЫ ПОДДЕРЖКИ ДЛЯ ПРОМЫШЛЕННЫХ ПАРКОВ</a:t>
            </a:r>
            <a:endParaRPr kumimoji="0" lang="ru-RU" b="1" i="0" u="none" strike="noStrike" kern="0" cap="none" spc="-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C6DC8FC-CB06-4097-1982-E513E495AF5A}"/>
              </a:ext>
            </a:extLst>
          </p:cNvPr>
          <p:cNvSpPr txBox="1"/>
          <p:nvPr/>
        </p:nvSpPr>
        <p:spPr>
          <a:xfrm>
            <a:off x="6162306" y="1922660"/>
            <a:ext cx="55994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парков, имеющих прямые договорные отношения с организацией, поставляющей электрическую энергию и являющихся потребителем электрической энергии уровней напряжения НН, СН-I  и СН-II </a:t>
            </a:r>
          </a:p>
        </p:txBody>
      </p:sp>
      <p:sp>
        <p:nvSpPr>
          <p:cNvPr id="20" name="Кольцо 33">
            <a:extLst>
              <a:ext uri="{FF2B5EF4-FFF2-40B4-BE49-F238E27FC236}">
                <a16:creationId xmlns:a16="http://schemas.microsoft.com/office/drawing/2014/main" xmlns="" id="{C4299072-8CD7-4D58-8AC6-11340B44B6CB}"/>
              </a:ext>
            </a:extLst>
          </p:cNvPr>
          <p:cNvSpPr/>
          <p:nvPr/>
        </p:nvSpPr>
        <p:spPr bwMode="auto">
          <a:xfrm>
            <a:off x="5813004" y="1972566"/>
            <a:ext cx="299062" cy="27953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FBE79B29-D9A8-43A9-B406-D4990759F633}"/>
              </a:ext>
            </a:extLst>
          </p:cNvPr>
          <p:cNvCxnSpPr>
            <a:cxnSpLocks/>
          </p:cNvCxnSpPr>
          <p:nvPr/>
        </p:nvCxnSpPr>
        <p:spPr bwMode="auto">
          <a:xfrm>
            <a:off x="5870169" y="4142422"/>
            <a:ext cx="559948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113F57E-3C1E-4EEF-85E2-175A05DAB8C8}"/>
              </a:ext>
            </a:extLst>
          </p:cNvPr>
          <p:cNvSpPr/>
          <p:nvPr/>
        </p:nvSpPr>
        <p:spPr>
          <a:xfrm>
            <a:off x="322878" y="2708027"/>
            <a:ext cx="50655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Обеспечение: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Постановление Кабинета Министров Республики Татарстан от 28.06.2021 №505 "Об утверждении Порядка предоставления из бюджета Республики Татарстан субсидии резидентам и управляющим компаниям индустриальных (промышленных) парков, являющихся субъектами малого и среднего предпринимательства, на возмещение части затрат по оплате расходов за потребленную электроэнергию"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496C778C-329E-47BE-86D0-9190FBB80631}"/>
              </a:ext>
            </a:extLst>
          </p:cNvPr>
          <p:cNvGrpSpPr/>
          <p:nvPr/>
        </p:nvGrpSpPr>
        <p:grpSpPr bwMode="auto">
          <a:xfrm>
            <a:off x="5809202" y="5131857"/>
            <a:ext cx="1720004" cy="573433"/>
            <a:chOff x="13158811" y="3133245"/>
            <a:chExt cx="1574247" cy="876691"/>
          </a:xfrm>
        </p:grpSpPr>
        <p:pic>
          <p:nvPicPr>
            <p:cNvPr id="24" name="Picture 6" descr="https://stomatologspb.ru/wp-content/uploads/ruble_PNG26.png">
              <a:extLst>
                <a:ext uri="{FF2B5EF4-FFF2-40B4-BE49-F238E27FC236}">
                  <a16:creationId xmlns:a16="http://schemas.microsoft.com/office/drawing/2014/main" xmlns="" id="{90E34539-E94C-42DF-BC08-E51F506BB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57669" y="3133245"/>
              <a:ext cx="575389" cy="723760"/>
            </a:xfrm>
            <a:prstGeom prst="rect">
              <a:avLst/>
            </a:prstGeom>
            <a:noFill/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BB50FE90-64F1-4B03-8446-678A1DFC8ADD}"/>
                </a:ext>
              </a:extLst>
            </p:cNvPr>
            <p:cNvSpPr/>
            <p:nvPr/>
          </p:nvSpPr>
          <p:spPr bwMode="auto">
            <a:xfrm>
              <a:off x="13158811" y="3191925"/>
              <a:ext cx="1213911" cy="5646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562212"/>
                  </a:solidFill>
                </a:rPr>
                <a:t>СУММА</a:t>
              </a:r>
              <a:endParaRPr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8FD7B2F1-1600-4878-B7A0-4B6B0C10D848}"/>
                </a:ext>
              </a:extLst>
            </p:cNvPr>
            <p:cNvSpPr/>
            <p:nvPr/>
          </p:nvSpPr>
          <p:spPr bwMode="auto">
            <a:xfrm>
              <a:off x="13158811" y="3539393"/>
              <a:ext cx="169076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sz="1400" dirty="0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9635806-04C5-456F-915C-8B5054227441}"/>
              </a:ext>
            </a:extLst>
          </p:cNvPr>
          <p:cNvSpPr/>
          <p:nvPr/>
        </p:nvSpPr>
        <p:spPr>
          <a:xfrm>
            <a:off x="8092761" y="4629894"/>
            <a:ext cx="26429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зависимости от объема затрат по уплате электроэнергии за год, предшествующий году подачи заявки</a:t>
            </a:r>
          </a:p>
        </p:txBody>
      </p:sp>
    </p:spTree>
    <p:extLst>
      <p:ext uri="{BB962C8B-B14F-4D97-AF65-F5344CB8AC3E}">
        <p14:creationId xmlns:p14="http://schemas.microsoft.com/office/powerpoint/2010/main" val="2394441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9989614" cy="475161"/>
            <a:chOff x="210842" y="234454"/>
            <a:chExt cx="9965925" cy="475161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9181046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8287383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 dirty="0">
                  <a:solidFill>
                    <a:schemeClr val="bg1"/>
                  </a:solidFill>
                  <a:latin typeface="Arial Black"/>
                </a:rPr>
                <a:t>МЕРЫ ПОДДЕРЖКИ СУБЪКТОВ МСП от АНО ЦКР «ИННОКАМ»</a:t>
              </a:r>
              <a:endParaRPr lang="ru-RU" b="1" i="0" cap="all" dirty="0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 bwMode="auto">
          <a:xfrm>
            <a:off x="210970" y="1018652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>
                <a:solidFill>
                  <a:srgbClr val="1D1D1B"/>
                </a:solidFill>
                <a:cs typeface="Calibri"/>
              </a:rPr>
              <a:t>Составление бизнес-планов и ТЭО</a:t>
            </a:r>
            <a:endParaRPr lang="ru-RU" b="1" spc="-60" dirty="0">
              <a:solidFill>
                <a:srgbClr val="1D1D1B"/>
              </a:solidFill>
              <a:cs typeface="Calibri"/>
            </a:endParaRPr>
          </a:p>
        </p:txBody>
      </p:sp>
      <p:sp>
        <p:nvSpPr>
          <p:cNvPr id="11" name="Скругленный прямоугольник 38">
            <a:extLst>
              <a:ext uri="{FF2B5EF4-FFF2-40B4-BE49-F238E27FC236}">
                <a16:creationId xmlns:a16="http://schemas.microsoft.com/office/drawing/2014/main" xmlns="" id="{82047B62-2D34-D1F5-45E1-769B89D4B117}"/>
              </a:ext>
            </a:extLst>
          </p:cNvPr>
          <p:cNvSpPr/>
          <p:nvPr/>
        </p:nvSpPr>
        <p:spPr bwMode="auto">
          <a:xfrm>
            <a:off x="210970" y="1925031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Проведение маркетинговых исследование</a:t>
            </a:r>
          </a:p>
        </p:txBody>
      </p:sp>
      <p:sp>
        <p:nvSpPr>
          <p:cNvPr id="12" name="Скругленный прямоугольник 38">
            <a:extLst>
              <a:ext uri="{FF2B5EF4-FFF2-40B4-BE49-F238E27FC236}">
                <a16:creationId xmlns:a16="http://schemas.microsoft.com/office/drawing/2014/main" xmlns="" id="{BDF340CE-26F7-02EB-3799-9AC926831A57}"/>
              </a:ext>
            </a:extLst>
          </p:cNvPr>
          <p:cNvSpPr/>
          <p:nvPr/>
        </p:nvSpPr>
        <p:spPr bwMode="auto">
          <a:xfrm>
            <a:off x="210970" y="2820906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Регистрация патентов и товарных знаков</a:t>
            </a:r>
          </a:p>
        </p:txBody>
      </p:sp>
      <p:sp>
        <p:nvSpPr>
          <p:cNvPr id="18" name="Скругленный прямоугольник 38">
            <a:extLst>
              <a:ext uri="{FF2B5EF4-FFF2-40B4-BE49-F238E27FC236}">
                <a16:creationId xmlns:a16="http://schemas.microsoft.com/office/drawing/2014/main" xmlns="" id="{E7FF2792-5CF7-64AB-4403-04B7101204FD}"/>
              </a:ext>
            </a:extLst>
          </p:cNvPr>
          <p:cNvSpPr/>
          <p:nvPr/>
        </p:nvSpPr>
        <p:spPr bwMode="auto">
          <a:xfrm>
            <a:off x="210970" y="3751348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Проведение аудитов и экспертиз</a:t>
            </a:r>
          </a:p>
        </p:txBody>
      </p:sp>
      <p:sp>
        <p:nvSpPr>
          <p:cNvPr id="19" name="Скругленный прямоугольник 38">
            <a:extLst>
              <a:ext uri="{FF2B5EF4-FFF2-40B4-BE49-F238E27FC236}">
                <a16:creationId xmlns:a16="http://schemas.microsoft.com/office/drawing/2014/main" xmlns="" id="{EB86CF5F-7A64-6054-2C57-FF809D9E7CED}"/>
              </a:ext>
            </a:extLst>
          </p:cNvPr>
          <p:cNvSpPr/>
          <p:nvPr/>
        </p:nvSpPr>
        <p:spPr bwMode="auto">
          <a:xfrm>
            <a:off x="210842" y="4677817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Разработка программ модернизации, развития, технического перевооружения производства</a:t>
            </a:r>
          </a:p>
        </p:txBody>
      </p:sp>
      <p:sp>
        <p:nvSpPr>
          <p:cNvPr id="20" name="Скругленный прямоугольник 38">
            <a:extLst>
              <a:ext uri="{FF2B5EF4-FFF2-40B4-BE49-F238E27FC236}">
                <a16:creationId xmlns:a16="http://schemas.microsoft.com/office/drawing/2014/main" xmlns="" id="{EB13EE34-51B1-13F5-DB34-DD80341FC1E4}"/>
              </a:ext>
            </a:extLst>
          </p:cNvPr>
          <p:cNvSpPr/>
          <p:nvPr/>
        </p:nvSpPr>
        <p:spPr bwMode="auto">
          <a:xfrm>
            <a:off x="190080" y="5604286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Проведение патентного поиска и патентных исследований</a:t>
            </a:r>
          </a:p>
        </p:txBody>
      </p:sp>
      <p:sp>
        <p:nvSpPr>
          <p:cNvPr id="21" name="Скругленный прямоугольник 38">
            <a:extLst>
              <a:ext uri="{FF2B5EF4-FFF2-40B4-BE49-F238E27FC236}">
                <a16:creationId xmlns:a16="http://schemas.microsoft.com/office/drawing/2014/main" xmlns="" id="{076BC863-C951-71F1-FEF9-3F6253F0CCA4}"/>
              </a:ext>
            </a:extLst>
          </p:cNvPr>
          <p:cNvSpPr/>
          <p:nvPr/>
        </p:nvSpPr>
        <p:spPr bwMode="auto">
          <a:xfrm>
            <a:off x="6096000" y="1018652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Инженерно-консультационные, опытно-конструкторские, расчетно-аналитические услуги</a:t>
            </a:r>
          </a:p>
        </p:txBody>
      </p:sp>
      <p:sp>
        <p:nvSpPr>
          <p:cNvPr id="22" name="Скругленный прямоугольник 38">
            <a:extLst>
              <a:ext uri="{FF2B5EF4-FFF2-40B4-BE49-F238E27FC236}">
                <a16:creationId xmlns:a16="http://schemas.microsoft.com/office/drawing/2014/main" xmlns="" id="{9329DABF-947B-23EF-4A70-2B7531895582}"/>
              </a:ext>
            </a:extLst>
          </p:cNvPr>
          <p:cNvSpPr/>
          <p:nvPr/>
        </p:nvSpPr>
        <p:spPr bwMode="auto">
          <a:xfrm>
            <a:off x="6096000" y="1925031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Проведение исследований, испытаний, в том числе лабораторных</a:t>
            </a:r>
          </a:p>
        </p:txBody>
      </p:sp>
      <p:sp>
        <p:nvSpPr>
          <p:cNvPr id="24" name="Скругленный прямоугольник 38">
            <a:extLst>
              <a:ext uri="{FF2B5EF4-FFF2-40B4-BE49-F238E27FC236}">
                <a16:creationId xmlns:a16="http://schemas.microsoft.com/office/drawing/2014/main" xmlns="" id="{B3459B49-DD53-952F-43E7-FD322A175229}"/>
              </a:ext>
            </a:extLst>
          </p:cNvPr>
          <p:cNvSpPr/>
          <p:nvPr/>
        </p:nvSpPr>
        <p:spPr bwMode="auto">
          <a:xfrm>
            <a:off x="6096000" y="2820906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Разработка технических решений (проектов, планов)</a:t>
            </a:r>
          </a:p>
        </p:txBody>
      </p:sp>
      <p:sp>
        <p:nvSpPr>
          <p:cNvPr id="25" name="Скругленный прямоугольник 38">
            <a:extLst>
              <a:ext uri="{FF2B5EF4-FFF2-40B4-BE49-F238E27FC236}">
                <a16:creationId xmlns:a16="http://schemas.microsoft.com/office/drawing/2014/main" xmlns="" id="{A74A320F-6F3B-3B63-146E-68A1B450C4EB}"/>
              </a:ext>
            </a:extLst>
          </p:cNvPr>
          <p:cNvSpPr/>
          <p:nvPr/>
        </p:nvSpPr>
        <p:spPr bwMode="auto">
          <a:xfrm>
            <a:off x="6096000" y="3751348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Проведение сертификации, декларирования, лицензирования и аттестации</a:t>
            </a:r>
          </a:p>
        </p:txBody>
      </p:sp>
      <p:sp>
        <p:nvSpPr>
          <p:cNvPr id="26" name="Скругленный прямоугольник 38">
            <a:extLst>
              <a:ext uri="{FF2B5EF4-FFF2-40B4-BE49-F238E27FC236}">
                <a16:creationId xmlns:a16="http://schemas.microsoft.com/office/drawing/2014/main" xmlns="" id="{55023999-2889-AF5B-B7C7-F3872603ADFA}"/>
              </a:ext>
            </a:extLst>
          </p:cNvPr>
          <p:cNvSpPr/>
          <p:nvPr/>
        </p:nvSpPr>
        <p:spPr bwMode="auto">
          <a:xfrm>
            <a:off x="6095872" y="4677817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Услуги по проектно-конструкторской деятельности</a:t>
            </a:r>
          </a:p>
        </p:txBody>
      </p:sp>
      <p:sp>
        <p:nvSpPr>
          <p:cNvPr id="27" name="Скругленный прямоугольник 38">
            <a:extLst>
              <a:ext uri="{FF2B5EF4-FFF2-40B4-BE49-F238E27FC236}">
                <a16:creationId xmlns:a16="http://schemas.microsoft.com/office/drawing/2014/main" xmlns="" id="{D054FD7F-0058-45AA-FDE1-6E092F2297F8}"/>
              </a:ext>
            </a:extLst>
          </p:cNvPr>
          <p:cNvSpPr/>
          <p:nvPr/>
        </p:nvSpPr>
        <p:spPr bwMode="auto">
          <a:xfrm>
            <a:off x="6075110" y="5604286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Брендирование, позиционирование и продвижение новых видов продукции (товаров, услуг) </a:t>
            </a:r>
          </a:p>
        </p:txBody>
      </p:sp>
    </p:spTree>
    <p:extLst>
      <p:ext uri="{BB962C8B-B14F-4D97-AF65-F5344CB8AC3E}">
        <p14:creationId xmlns:p14="http://schemas.microsoft.com/office/powerpoint/2010/main" val="734840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Параллелограмм 21"/>
          <p:cNvSpPr/>
          <p:nvPr/>
        </p:nvSpPr>
        <p:spPr bwMode="auto">
          <a:xfrm>
            <a:off x="244925" y="210766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Параллелограмм 25"/>
          <p:cNvSpPr/>
          <p:nvPr/>
        </p:nvSpPr>
        <p:spPr bwMode="auto">
          <a:xfrm>
            <a:off x="1000265" y="224709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489186" y="316595"/>
            <a:ext cx="8989962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Льготный лизинг. Программы льготного лизинга для МСП</a:t>
            </a:r>
          </a:p>
        </p:txBody>
      </p:sp>
      <p:pic>
        <p:nvPicPr>
          <p:cNvPr id="20" name="Рисунок 19" descr="Телефон">
            <a:extLst>
              <a:ext uri="{FF2B5EF4-FFF2-40B4-BE49-F238E27FC236}">
                <a16:creationId xmlns:a16="http://schemas.microsoft.com/office/drawing/2014/main" xmlns="" id="{7F64E030-70B7-4C44-87FD-FE7A7B4AD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4566" y="6032934"/>
            <a:ext cx="589878" cy="5898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C12719C-3456-477B-B007-E29F63DED428}"/>
              </a:ext>
            </a:extLst>
          </p:cNvPr>
          <p:cNvSpPr txBox="1"/>
          <p:nvPr/>
        </p:nvSpPr>
        <p:spPr>
          <a:xfrm>
            <a:off x="1000265" y="608552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8 843-524-72-32 (доб. 303)</a:t>
            </a:r>
          </a:p>
          <a:p>
            <a:r>
              <a:rPr lang="ru-RU" dirty="0"/>
              <a:t>8 927-498-97-90 Гафуров Марат </a:t>
            </a:r>
            <a:r>
              <a:rPr lang="ru-RU" dirty="0" err="1"/>
              <a:t>Рашитович</a:t>
            </a:r>
            <a:endParaRPr lang="ru-RU" dirty="0"/>
          </a:p>
        </p:txBody>
      </p:sp>
      <p:pic>
        <p:nvPicPr>
          <p:cNvPr id="31" name="Рисунок 30" descr="Электронная почта">
            <a:extLst>
              <a:ext uri="{FF2B5EF4-FFF2-40B4-BE49-F238E27FC236}">
                <a16:creationId xmlns:a16="http://schemas.microsoft.com/office/drawing/2014/main" xmlns="" id="{ABD486C5-FEC3-4A96-B07C-2955E4FF55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86034" y="6027717"/>
            <a:ext cx="595095" cy="5950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9E4020B-F4C4-46D3-A0F2-BBD6FE1C6257}"/>
              </a:ext>
            </a:extLst>
          </p:cNvPr>
          <p:cNvSpPr txBox="1"/>
          <p:nvPr/>
        </p:nvSpPr>
        <p:spPr>
          <a:xfrm>
            <a:off x="7015384" y="614059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sales@rlcrt</a:t>
            </a:r>
            <a:r>
              <a:rPr lang="en-US" dirty="0"/>
              <a:t> .</a:t>
            </a:r>
            <a:r>
              <a:rPr lang="en-US" dirty="0" err="1"/>
              <a:t>ru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680B7895-673B-6E84-513F-2565BDF49E31}"/>
              </a:ext>
            </a:extLst>
          </p:cNvPr>
          <p:cNvGraphicFramePr>
            <a:graphicFrameLocks noGrp="1"/>
          </p:cNvGraphicFramePr>
          <p:nvPr/>
        </p:nvGraphicFramePr>
        <p:xfrm>
          <a:off x="1181100" y="1124744"/>
          <a:ext cx="9829800" cy="4293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9192">
                  <a:extLst>
                    <a:ext uri="{9D8B030D-6E8A-4147-A177-3AD203B41FA5}">
                      <a16:colId xmlns:a16="http://schemas.microsoft.com/office/drawing/2014/main" xmlns="" val="3948692060"/>
                    </a:ext>
                  </a:extLst>
                </a:gridCol>
                <a:gridCol w="3490245">
                  <a:extLst>
                    <a:ext uri="{9D8B030D-6E8A-4147-A177-3AD203B41FA5}">
                      <a16:colId xmlns:a16="http://schemas.microsoft.com/office/drawing/2014/main" xmlns="" val="1087472358"/>
                    </a:ext>
                  </a:extLst>
                </a:gridCol>
                <a:gridCol w="2960363">
                  <a:extLst>
                    <a:ext uri="{9D8B030D-6E8A-4147-A177-3AD203B41FA5}">
                      <a16:colId xmlns:a16="http://schemas.microsoft.com/office/drawing/2014/main" xmlns="" val="213500132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КОМПЛЕКСНАЯ ПОДДЕРЖКА РЕЗИДЕНТОВ ПРОМПАРКОВ</a:t>
                      </a:r>
                      <a:endParaRPr lang="ru-RU" sz="1400" b="1" i="0" u="none" strike="noStrike" dirty="0">
                        <a:solidFill>
                          <a:srgbClr val="1D1D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УСТОЙЧИВОЕ РАЗВИТИЕ</a:t>
                      </a:r>
                      <a:endParaRPr lang="ru-RU" sz="1400" b="1" i="0" u="none" strike="noStrike" dirty="0">
                        <a:solidFill>
                          <a:srgbClr val="1D1D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ЛЕГКИЙ СТАРТ</a:t>
                      </a:r>
                      <a:endParaRPr lang="ru-RU" sz="1400" b="1" i="0" u="none" strike="noStrike" dirty="0">
                        <a:solidFill>
                          <a:srgbClr val="1D1D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044792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400" u="none" strike="noStrike" dirty="0">
                          <a:effectLst/>
                        </a:rPr>
                        <a:t>Для </a:t>
                      </a:r>
                      <a:r>
                        <a:rPr lang="ru-RU" sz="1400" b="1" u="none" strike="noStrike" dirty="0">
                          <a:effectLst/>
                        </a:rPr>
                        <a:t>резидентов аккредитованных Министерством экономики РТ индустриальных (промышленных) парков </a:t>
                      </a:r>
                      <a:r>
                        <a:rPr lang="ru-RU" sz="1400" u="none" strike="noStrike" dirty="0">
                          <a:effectLst/>
                        </a:rPr>
                        <a:t>(включая г. Казань и г. Набережные Челны).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субъектов МСП</a:t>
                      </a:r>
                      <a:r>
                        <a:rPr lang="ru-RU" sz="1400" kern="100" baseline="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ru-RU" sz="1400" b="1" kern="1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основным видом</a:t>
                      </a:r>
                      <a:r>
                        <a:rPr lang="ru-RU" sz="1400" b="1" kern="100" baseline="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</a:rPr>
                        <a:t>деятельности,</a:t>
                      </a:r>
                      <a:r>
                        <a:rPr lang="ru-RU" sz="1400" b="1" u="none" strike="noStrike" baseline="0" dirty="0">
                          <a:effectLst/>
                        </a:rPr>
                        <a:t> входящим в один из следующих </a:t>
                      </a:r>
                      <a:r>
                        <a:rPr lang="ru-RU" sz="1400" b="1" u="none" strike="noStrike" dirty="0">
                          <a:effectLst/>
                        </a:rPr>
                        <a:t>разделов: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 А, B, C, D, E, F, H, I, J, M, N, S, Q*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субъектов МСП,</a:t>
                      </a:r>
                      <a:r>
                        <a:rPr lang="ru-RU" sz="1400" b="1" u="none" strike="noStrike" dirty="0">
                          <a:effectLst/>
                        </a:rPr>
                        <a:t> с момента регистрации которых прошло не более 23 месяцев, </a:t>
                      </a:r>
                      <a:r>
                        <a:rPr lang="ru-RU" sz="1400" kern="100" baseline="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400" b="1" kern="1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основным видом</a:t>
                      </a:r>
                      <a:r>
                        <a:rPr lang="ru-RU" sz="1400" b="1" kern="100" baseline="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</a:rPr>
                        <a:t>деятельности,</a:t>
                      </a:r>
                      <a:r>
                        <a:rPr lang="ru-RU" sz="1400" b="1" u="none" strike="noStrike" baseline="0" dirty="0">
                          <a:effectLst/>
                        </a:rPr>
                        <a:t> входящим в один из следующих </a:t>
                      </a:r>
                      <a:r>
                        <a:rPr lang="ru-RU" sz="1400" b="1" u="none" strike="noStrike" dirty="0">
                          <a:effectLst/>
                        </a:rPr>
                        <a:t>разделов: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 А, B, C, D, E, F, H, I, J, M, N, S, Q*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286057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Ставка для предмета лизинга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</a:rPr>
                        <a:t>российского</a:t>
                      </a:r>
                      <a:r>
                        <a:rPr lang="ru-RU" sz="1400" b="1" u="none" strike="noStrike" baseline="0" dirty="0">
                          <a:effectLst/>
                        </a:rPr>
                        <a:t> производства</a:t>
                      </a:r>
                      <a:r>
                        <a:rPr lang="ru-RU" sz="1400" b="1" u="none" strike="noStrike" dirty="0">
                          <a:effectLst/>
                        </a:rPr>
                        <a:t>: </a:t>
                      </a:r>
                      <a:r>
                        <a:rPr lang="ru-RU" sz="1400" b="0" u="none" strike="noStrike" dirty="0">
                          <a:effectLst/>
                        </a:rPr>
                        <a:t>6</a:t>
                      </a:r>
                      <a:r>
                        <a:rPr lang="ru-RU" sz="1400" u="none" strike="noStrike" dirty="0">
                          <a:effectLst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Ставка для предмета лизинга российского производства: </a:t>
                      </a:r>
                      <a:r>
                        <a:rPr lang="ru-RU" sz="1400" u="none" strike="noStrike" dirty="0">
                          <a:effectLst/>
                        </a:rPr>
                        <a:t>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Ставка для предмета лизинга российского производства: </a:t>
                      </a:r>
                      <a:r>
                        <a:rPr lang="ru-RU" sz="1400" u="none" strike="noStrike" dirty="0">
                          <a:effectLst/>
                        </a:rPr>
                        <a:t>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9361775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Ставка для предмета лизинга иностранного производства: </a:t>
                      </a:r>
                      <a:r>
                        <a:rPr lang="ru-RU" sz="1400" b="0" u="none" strike="noStrike" dirty="0">
                          <a:effectLst/>
                        </a:rPr>
                        <a:t>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Ставка для предмета лизинга иностранного производства:</a:t>
                      </a:r>
                      <a:r>
                        <a:rPr lang="ru-RU" sz="1400" u="none" strike="noStrike" dirty="0">
                          <a:effectLst/>
                        </a:rPr>
                        <a:t> 10%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Ставка для предмета лизинга иностранного производства</a:t>
                      </a:r>
                      <a:r>
                        <a:rPr lang="ru-RU" sz="1400" u="none" strike="noStrike" dirty="0">
                          <a:effectLst/>
                        </a:rPr>
                        <a:t>: 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235094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Сумма финансирования: </a:t>
                      </a:r>
                      <a:r>
                        <a:rPr lang="ru-RU" sz="1400" u="none" strike="noStrike" dirty="0">
                          <a:effectLst/>
                        </a:rPr>
                        <a:t>0,5-</a:t>
                      </a:r>
                      <a:r>
                        <a:rPr lang="en-US" sz="1400" u="none" strike="noStrike" dirty="0">
                          <a:effectLst/>
                        </a:rPr>
                        <a:t>20</a:t>
                      </a:r>
                      <a:r>
                        <a:rPr lang="ru-RU" sz="1400" u="none" strike="noStrike" dirty="0">
                          <a:effectLst/>
                        </a:rPr>
                        <a:t> млн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Сумма финансирования: </a:t>
                      </a:r>
                      <a:r>
                        <a:rPr lang="ru-RU" sz="1400" u="none" strike="noStrike" dirty="0">
                          <a:effectLst/>
                        </a:rPr>
                        <a:t>0,5-15 млн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Сумма финансирования:</a:t>
                      </a:r>
                      <a:r>
                        <a:rPr lang="ru-RU" sz="1400" u="none" strike="noStrike" dirty="0">
                          <a:effectLst/>
                        </a:rPr>
                        <a:t> 0,5-15 млн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9987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Срок лизинга:</a:t>
                      </a:r>
                      <a:r>
                        <a:rPr lang="ru-RU" sz="1400" u="none" strike="noStrike" dirty="0">
                          <a:effectLst/>
                        </a:rPr>
                        <a:t> 13-60 месяцев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Срок лизинга: </a:t>
                      </a:r>
                      <a:r>
                        <a:rPr lang="ru-RU" sz="1400" u="none" strike="noStrike" dirty="0">
                          <a:effectLst/>
                        </a:rPr>
                        <a:t>13-60 месяцев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Срок лизинга: </a:t>
                      </a:r>
                      <a:r>
                        <a:rPr lang="ru-RU" sz="1400" u="none" strike="noStrike" dirty="0">
                          <a:effectLst/>
                        </a:rPr>
                        <a:t>13-60 месяцев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6292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Аванс:</a:t>
                      </a:r>
                      <a:r>
                        <a:rPr lang="ru-RU" sz="1400" u="none" strike="noStrike" dirty="0">
                          <a:effectLst/>
                        </a:rPr>
                        <a:t> от 15% до 49%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Аванс:</a:t>
                      </a:r>
                      <a:r>
                        <a:rPr lang="ru-RU" sz="1400" u="none" strike="noStrike" dirty="0">
                          <a:effectLst/>
                        </a:rPr>
                        <a:t> от 15% до 49%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Аванс:</a:t>
                      </a:r>
                      <a:r>
                        <a:rPr lang="ru-RU" sz="1400" u="none" strike="noStrike" dirty="0">
                          <a:effectLst/>
                        </a:rPr>
                        <a:t> от 15% до 49%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9893769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0% - при предоставлении поручительства Гарантийного Фонда Республики Татарстан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0% - при предоставлении поручительства Гарантийного Фонда Республики Татарстан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0% - при предоставлении поручительства Гарантийного Фонда Республики Татарстан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7445617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B4B3D87-C477-5CDC-BFF2-F6A4112F608B}"/>
              </a:ext>
            </a:extLst>
          </p:cNvPr>
          <p:cNvSpPr/>
          <p:nvPr/>
        </p:nvSpPr>
        <p:spPr bwMode="auto">
          <a:xfrm>
            <a:off x="424288" y="271979"/>
            <a:ext cx="184731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endParaRPr lang="ru-RU" sz="2000" dirty="0">
              <a:latin typeface="Arial Black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C65EC3-7CED-4A99-B5AD-9652118A48EB}"/>
              </a:ext>
            </a:extLst>
          </p:cNvPr>
          <p:cNvSpPr txBox="1"/>
          <p:nvPr/>
        </p:nvSpPr>
        <p:spPr bwMode="auto">
          <a:xfrm>
            <a:off x="1181100" y="5641106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 - не все ОКВЭД из указанных разделов являются допустимыми</a:t>
            </a:r>
          </a:p>
        </p:txBody>
      </p:sp>
    </p:spTree>
    <p:extLst>
      <p:ext uri="{BB962C8B-B14F-4D97-AF65-F5344CB8AC3E}">
        <p14:creationId xmlns:p14="http://schemas.microsoft.com/office/powerpoint/2010/main" val="3394635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2891143" y="1302170"/>
            <a:ext cx="565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spc="-5" dirty="0">
                <a:solidFill>
                  <a:srgbClr val="1D1D1B"/>
                </a:solidFill>
              </a:rPr>
              <a:t>Сервис «Производственная кооперация и сбыт» на Цифровой платформе МСП </a:t>
            </a:r>
          </a:p>
        </p:txBody>
      </p:sp>
      <p:grpSp>
        <p:nvGrpSpPr>
          <p:cNvPr id="14" name="Группа 13"/>
          <p:cNvGrpSpPr/>
          <p:nvPr/>
        </p:nvGrpSpPr>
        <p:grpSpPr bwMode="auto">
          <a:xfrm>
            <a:off x="2968631" y="964273"/>
            <a:ext cx="5659821" cy="1119280"/>
            <a:chOff x="-7065963" y="3416693"/>
            <a:chExt cx="5659821" cy="1119280"/>
          </a:xfrm>
        </p:grpSpPr>
        <p:sp>
          <p:nvSpPr>
            <p:cNvPr id="15" name="Скругленный прямоугольник 14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17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18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Параллелограмм 2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24288" y="271979"/>
            <a:ext cx="527709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14</a:t>
            </a:r>
            <a:endParaRPr lang="ru-RU" sz="2000" dirty="0">
              <a:latin typeface="Arial Black"/>
            </a:endParaRPr>
          </a:p>
        </p:txBody>
      </p:sp>
      <p:sp>
        <p:nvSpPr>
          <p:cNvPr id="26" name="Параллелограмм 25"/>
          <p:cNvSpPr/>
          <p:nvPr/>
        </p:nvSpPr>
        <p:spPr bwMode="auto">
          <a:xfrm>
            <a:off x="932367" y="244747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51042" y="288042"/>
            <a:ext cx="12099544" cy="369332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СЕРВИС «ПРОИЗВОДСТВЕННАЯ КООПЕРАЦИЯ И СБЫТ» НА ЦИФРОВОЙ ПЛАТФОРМЕ </a:t>
            </a:r>
            <a:r>
              <a:rPr kumimoji="0" lang="ru-RU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МСП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B487D3E-5A6A-D3EE-D340-C94E96EF164E}"/>
              </a:ext>
            </a:extLst>
          </p:cNvPr>
          <p:cNvSpPr txBox="1"/>
          <p:nvPr/>
        </p:nvSpPr>
        <p:spPr>
          <a:xfrm>
            <a:off x="2855640" y="3059841"/>
            <a:ext cx="5904656" cy="150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eaLnBrk="0" fontAlgn="base" hangingPunct="0">
              <a:spcBef>
                <a:spcPct val="0"/>
              </a:spcBef>
              <a:defRPr/>
            </a:pPr>
            <a:r>
              <a:rPr lang="ru-RU" sz="1800" b="1" dirty="0">
                <a:effectLst/>
                <a:ea typeface="Calibri" panose="020F0502020204030204" pitchFamily="34" charset="0"/>
              </a:rPr>
              <a:t>«Реестр промышленных компаний» - 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открытая база поставщиков сегмента МСП со всей России. Более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24 000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предприятий </a:t>
            </a:r>
            <a:r>
              <a:rPr lang="ru-RU" dirty="0">
                <a:cs typeface="Times New Roman" panose="02020603050405020304" pitchFamily="18" charset="0"/>
              </a:rPr>
              <a:t>которые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уже состоят в Реестре и открыты для запросов от заказчиков.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effectLst/>
                <a:ea typeface="Calibri" panose="020F0502020204030204" pitchFamily="34" charset="0"/>
              </a:rPr>
              <a:t> </a:t>
            </a:r>
            <a:endParaRPr kumimoji="0" lang="ru-RU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C6DC8FC-CB06-4097-1982-E513E495AF5A}"/>
              </a:ext>
            </a:extLst>
          </p:cNvPr>
          <p:cNvSpPr txBox="1"/>
          <p:nvPr/>
        </p:nvSpPr>
        <p:spPr>
          <a:xfrm>
            <a:off x="932367" y="2172960"/>
            <a:ext cx="10829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</a:rPr>
              <a:t>Сервис 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объединяет отечественных поставщиков и заказчиков в условиях необходимости импортозамещения</a:t>
            </a:r>
            <a:r>
              <a:rPr lang="ru-RU" b="0" i="0" dirty="0">
                <a:solidFill>
                  <a:srgbClr val="000000"/>
                </a:solidFill>
                <a:effectLst/>
              </a:rPr>
              <a:t>. Сервис, предоставляется пользователям </a:t>
            </a:r>
            <a:r>
              <a:rPr lang="ru-RU" b="1" i="0" dirty="0">
                <a:solidFill>
                  <a:srgbClr val="000000"/>
                </a:solidFill>
                <a:effectLst/>
              </a:rPr>
              <a:t>бесплатно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и содержит несколько модулей: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37C733-EB07-0C45-A978-35F8D190F47D}"/>
              </a:ext>
            </a:extLst>
          </p:cNvPr>
          <p:cNvSpPr txBox="1"/>
          <p:nvPr/>
        </p:nvSpPr>
        <p:spPr>
          <a:xfrm>
            <a:off x="2847741" y="4566027"/>
            <a:ext cx="59125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Calibri" panose="020F0502020204030204" pitchFamily="34" charset="0"/>
              </a:rPr>
              <a:t>М</a:t>
            </a:r>
            <a:r>
              <a:rPr lang="ru-RU" sz="1800" dirty="0">
                <a:effectLst/>
                <a:ea typeface="Calibri" panose="020F0502020204030204" pitchFamily="34" charset="0"/>
              </a:rPr>
              <a:t>одуль </a:t>
            </a:r>
            <a:r>
              <a:rPr lang="ru-RU" sz="1800" b="1" dirty="0">
                <a:effectLst/>
                <a:ea typeface="Calibri" panose="020F0502020204030204" pitchFamily="34" charset="0"/>
              </a:rPr>
              <a:t>«Стать поставщиком ритейлеров и производителей» - </a:t>
            </a:r>
            <a:r>
              <a:rPr lang="ru-RU" sz="1800" dirty="0">
                <a:effectLst/>
                <a:ea typeface="Calibri" panose="020F0502020204030204" pitchFamily="34" charset="0"/>
              </a:rPr>
              <a:t>модуль содержит актуальную информацию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о более чем 6 000 запросов торговых сетей и крупных производственных компаний из России и из-за рубежа </a:t>
            </a:r>
            <a:r>
              <a:rPr lang="ru-RU" sz="1800" dirty="0">
                <a:effectLst/>
                <a:ea typeface="Calibri" panose="020F0502020204030204" pitchFamily="34" charset="0"/>
              </a:rPr>
              <a:t>на покупку комплектующих, сырья, компонентов и другой промышленной продукции, а также непродовольственных товаров. </a:t>
            </a:r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BDEF5822-EAFB-ADA7-20D4-0CFB38F61829}"/>
              </a:ext>
            </a:extLst>
          </p:cNvPr>
          <p:cNvSpPr/>
          <p:nvPr/>
        </p:nvSpPr>
        <p:spPr bwMode="auto">
          <a:xfrm>
            <a:off x="2499891" y="3059841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1</a:t>
            </a:r>
            <a:endParaRPr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97F2A6A0-7894-A9EF-1F77-477631BD413A}"/>
              </a:ext>
            </a:extLst>
          </p:cNvPr>
          <p:cNvSpPr/>
          <p:nvPr/>
        </p:nvSpPr>
        <p:spPr bwMode="auto">
          <a:xfrm>
            <a:off x="2499891" y="4620074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prstClr val="white"/>
                </a:solidFill>
                <a:latin typeface="Arial Black"/>
              </a:rPr>
              <a:t>2</a:t>
            </a:r>
            <a:endParaRPr lang="ru-RU" b="0" i="0" u="none" strike="noStrike" cap="none" spc="0" dirty="0">
              <a:ln>
                <a:noFill/>
              </a:ln>
              <a:solidFill>
                <a:prstClr val="white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33032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62849" y="1712150"/>
            <a:ext cx="5449749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Segoe UI Black" panose="020B0A02040204020203" pitchFamily="34" charset="0"/>
                <a:cs typeface="Segoe UI Semibold" panose="020B0702040204020203" pitchFamily="34" charset="0"/>
              </a:rPr>
              <a:t>Вступить в Реестр промышленных компаний: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67608" y="836756"/>
            <a:ext cx="103556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Segoe UI Black" panose="020B0A02040204020203" pitchFamily="34" charset="0"/>
                <a:cs typeface="Segoe UI Semibold" panose="020B0702040204020203" pitchFamily="34" charset="0"/>
              </a:rPr>
              <a:t>Что нужно сделать прямо сейчас ?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887944" y="2701637"/>
            <a:ext cx="4698209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Зайти на МСП.РФ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Авторизоваться с помощью учетной записи на Госуслугах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В меню «Сервисы» выбрать «Производственная кооперация и сбыт»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Подать заявку на включение в Реестр промышленных компаний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+ А еще можно найти по наименованию продукции/коду ОКПД2 нужного поставщика в своем регионе!</a:t>
            </a:r>
            <a:endParaRPr kumimoji="0" lang="ru-RU" sz="1000" b="0" i="0" u="none" strike="noStrike" kern="1200" cap="none" spc="-6" normalizeH="0" baseline="0" noProof="0" dirty="0">
              <a:ln>
                <a:noFill/>
              </a:ln>
              <a:solidFill>
                <a:srgbClr val="FF646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43" y="6131654"/>
            <a:ext cx="2074411" cy="62543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217780" y="1706477"/>
            <a:ext cx="5810736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Segoe UI Black" panose="020B0A02040204020203" pitchFamily="34" charset="0"/>
                <a:cs typeface="Segoe UI Semibold" panose="020B0702040204020203" pitchFamily="34" charset="0"/>
              </a:rPr>
              <a:t>Откликнуться на потребности крупных производителей: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748237" y="2741672"/>
            <a:ext cx="4698209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Зайти на МСП.РФ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Авторизоваться с помощью учетной записи на Госуслугах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В меню «Сервисы» выбрать «Производственная кооперация и сбыт» и найти подходящую потребность по наименованию товара, коду ОКПД2 или региону поставки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Откликнуться на интересующий запрос и заполнить анкету поставщика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5213" y="5501654"/>
            <a:ext cx="1266517" cy="126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79" y="288376"/>
            <a:ext cx="2111389" cy="4097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8977675" y="287000"/>
            <a:ext cx="798190" cy="412454"/>
          </a:xfrm>
          <a:prstGeom prst="rect">
            <a:avLst/>
          </a:prstGeom>
        </p:spPr>
      </p:pic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xmlns="" id="{AE436BAC-8075-E8D5-7BA6-B4C40DDB27B0}"/>
              </a:ext>
            </a:extLst>
          </p:cNvPr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xmlns="" id="{1C95E2C9-F785-3EBF-D5E6-014B4C142F4F}"/>
              </a:ext>
            </a:extLst>
          </p:cNvPr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028A5E2-A9F0-5DF2-83A4-3DEB3CC9E8B9}"/>
              </a:ext>
            </a:extLst>
          </p:cNvPr>
          <p:cNvSpPr/>
          <p:nvPr/>
        </p:nvSpPr>
        <p:spPr bwMode="auto">
          <a:xfrm>
            <a:off x="425216" y="2627016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1</a:t>
            </a:r>
            <a:endParaRPr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550F165-A7E0-41A2-F0AB-E0D006AC2176}"/>
              </a:ext>
            </a:extLst>
          </p:cNvPr>
          <p:cNvSpPr/>
          <p:nvPr/>
        </p:nvSpPr>
        <p:spPr bwMode="auto">
          <a:xfrm>
            <a:off x="425216" y="4460019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4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4D4B046-A847-E115-E759-E18999E569D8}"/>
              </a:ext>
            </a:extLst>
          </p:cNvPr>
          <p:cNvSpPr/>
          <p:nvPr/>
        </p:nvSpPr>
        <p:spPr bwMode="auto">
          <a:xfrm>
            <a:off x="425216" y="3271353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prstClr val="white"/>
                </a:solidFill>
                <a:latin typeface="Arial Black"/>
              </a:rPr>
              <a:t>2</a:t>
            </a:r>
            <a:endParaRPr lang="ru-RU" b="0" i="0" u="none" strike="noStrike" cap="none" spc="0" dirty="0">
              <a:ln>
                <a:noFill/>
              </a:ln>
              <a:solidFill>
                <a:prstClr val="white"/>
              </a:solidFill>
              <a:latin typeface="Arial Black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91CAC4A6-0924-C4C9-849D-42BA640B009F}"/>
              </a:ext>
            </a:extLst>
          </p:cNvPr>
          <p:cNvSpPr/>
          <p:nvPr/>
        </p:nvSpPr>
        <p:spPr bwMode="auto">
          <a:xfrm>
            <a:off x="425216" y="3878463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3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3AC485C9-DE4E-9877-9BB4-CB42031FF522}"/>
              </a:ext>
            </a:extLst>
          </p:cNvPr>
          <p:cNvSpPr/>
          <p:nvPr/>
        </p:nvSpPr>
        <p:spPr bwMode="auto">
          <a:xfrm>
            <a:off x="6208535" y="2691231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1</a:t>
            </a:r>
            <a:endParaRPr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9302506F-6A20-B139-A0F1-080D443D7A2D}"/>
              </a:ext>
            </a:extLst>
          </p:cNvPr>
          <p:cNvSpPr/>
          <p:nvPr/>
        </p:nvSpPr>
        <p:spPr bwMode="auto">
          <a:xfrm>
            <a:off x="6243167" y="4508919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4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C81F3309-0AF8-DCA7-2FA1-B348265816F2}"/>
              </a:ext>
            </a:extLst>
          </p:cNvPr>
          <p:cNvSpPr/>
          <p:nvPr/>
        </p:nvSpPr>
        <p:spPr bwMode="auto">
          <a:xfrm>
            <a:off x="6208535" y="3335568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prstClr val="white"/>
                </a:solidFill>
                <a:latin typeface="Arial Black"/>
              </a:rPr>
              <a:t>2</a:t>
            </a:r>
            <a:endParaRPr lang="ru-RU" b="0" i="0" u="none" strike="noStrike" cap="none" spc="0" dirty="0">
              <a:ln>
                <a:noFill/>
              </a:ln>
              <a:solidFill>
                <a:prstClr val="white"/>
              </a:solidFill>
              <a:latin typeface="Arial Black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FE7E5D7A-0443-9875-1351-83CD12E405A8}"/>
              </a:ext>
            </a:extLst>
          </p:cNvPr>
          <p:cNvSpPr/>
          <p:nvPr/>
        </p:nvSpPr>
        <p:spPr bwMode="auto">
          <a:xfrm>
            <a:off x="6208535" y="3942678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3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B46DDAC-FB9B-EE3F-6D6E-4B86879D9CAC}"/>
              </a:ext>
            </a:extLst>
          </p:cNvPr>
          <p:cNvSpPr/>
          <p:nvPr/>
        </p:nvSpPr>
        <p:spPr bwMode="auto">
          <a:xfrm>
            <a:off x="424288" y="271979"/>
            <a:ext cx="527709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15</a:t>
            </a:r>
            <a:endParaRPr lang="ru-RU" sz="2000" dirty="0">
              <a:latin typeface="Arial Black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6C82F22-DCCD-7D29-4916-C785273D0F52}"/>
              </a:ext>
            </a:extLst>
          </p:cNvPr>
          <p:cNvSpPr/>
          <p:nvPr/>
        </p:nvSpPr>
        <p:spPr bwMode="auto">
          <a:xfrm>
            <a:off x="351042" y="288042"/>
            <a:ext cx="12099544" cy="369332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СЕРВИС «ПРОИЗВОДСТВЕННАЯ КООПЕРАЦИЯ И СБЫТ» НА ЦИФРОВОЙ ПЛАТФОРМЕ </a:t>
            </a:r>
            <a:r>
              <a:rPr kumimoji="0" lang="ru-RU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МСП </a:t>
            </a:r>
          </a:p>
        </p:txBody>
      </p:sp>
    </p:spTree>
    <p:extLst>
      <p:ext uri="{BB962C8B-B14F-4D97-AF65-F5344CB8AC3E}">
        <p14:creationId xmlns:p14="http://schemas.microsoft.com/office/powerpoint/2010/main" val="981244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0181" r="6695"/>
          <a:stretch/>
        </p:blipFill>
        <p:spPr bwMode="auto">
          <a:xfrm>
            <a:off x="0" y="1656"/>
            <a:ext cx="12226834" cy="685634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rcRect t="1691" r="61228"/>
          <a:stretch/>
        </p:blipFill>
        <p:spPr bwMode="auto">
          <a:xfrm>
            <a:off x="2704" y="2994052"/>
            <a:ext cx="2708919" cy="3863948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2695403" y="4951559"/>
            <a:ext cx="8748976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2279576" y="986995"/>
            <a:ext cx="11566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      </a:t>
            </a:r>
            <a:r>
              <a:rPr lang="ru-RU" sz="2200" b="1" dirty="0">
                <a:solidFill>
                  <a:srgbClr val="562212"/>
                </a:solidFill>
              </a:rPr>
              <a:t>Основные программы Фонда</a:t>
            </a:r>
          </a:p>
          <a:p>
            <a:pPr>
              <a:defRPr/>
            </a:pPr>
            <a:endParaRPr sz="2000"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727106" y="929198"/>
            <a:ext cx="4392488" cy="61870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7DB795-466A-CE6B-8940-DAAD7A62C0BD}"/>
              </a:ext>
            </a:extLst>
          </p:cNvPr>
          <p:cNvSpPr txBox="1"/>
          <p:nvPr/>
        </p:nvSpPr>
        <p:spPr bwMode="auto">
          <a:xfrm>
            <a:off x="2711623" y="5083716"/>
            <a:ext cx="904204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Итоги 2022: поддержано 230 проектов на сумму более  1 млрд </a:t>
            </a:r>
            <a:r>
              <a:rPr lang="ru-RU" sz="1500" b="1" i="1" dirty="0" err="1">
                <a:solidFill>
                  <a:srgbClr val="717171"/>
                </a:solidFill>
              </a:rPr>
              <a:t>руб</a:t>
            </a:r>
            <a:r>
              <a:rPr lang="ru-RU" sz="1500" b="1" i="1" dirty="0">
                <a:solidFill>
                  <a:srgbClr val="717171"/>
                </a:solidFill>
              </a:rPr>
              <a:t>  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  <p:sp>
        <p:nvSpPr>
          <p:cNvPr id="5" name="Кольцо 27">
            <a:extLst>
              <a:ext uri="{FF2B5EF4-FFF2-40B4-BE49-F238E27FC236}">
                <a16:creationId xmlns:a16="http://schemas.microsoft.com/office/drawing/2014/main" xmlns="" id="{934142D2-80AC-BDCB-84EF-FA67A3C8C182}"/>
              </a:ext>
            </a:extLst>
          </p:cNvPr>
          <p:cNvSpPr/>
          <p:nvPr/>
        </p:nvSpPr>
        <p:spPr bwMode="auto">
          <a:xfrm>
            <a:off x="2732671" y="2257912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8C223DF-3FC5-1533-54E9-B5D887D29A0A}"/>
              </a:ext>
            </a:extLst>
          </p:cNvPr>
          <p:cNvSpPr/>
          <p:nvPr/>
        </p:nvSpPr>
        <p:spPr bwMode="auto">
          <a:xfrm>
            <a:off x="3205705" y="2182379"/>
            <a:ext cx="7051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cs typeface="Arial"/>
              </a:rPr>
              <a:t>СТАРТ-1</a:t>
            </a:r>
            <a:r>
              <a:rPr lang="ru-RU" sz="2000" dirty="0">
                <a:solidFill>
                  <a:srgbClr val="562212"/>
                </a:solidFill>
                <a:cs typeface="Arial"/>
              </a:rPr>
              <a:t>    до 4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млн.рублей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7" name="Кольцо 27">
            <a:extLst>
              <a:ext uri="{FF2B5EF4-FFF2-40B4-BE49-F238E27FC236}">
                <a16:creationId xmlns:a16="http://schemas.microsoft.com/office/drawing/2014/main" xmlns="" id="{356157EA-467C-7A0F-6846-CC793FA03E7F}"/>
              </a:ext>
            </a:extLst>
          </p:cNvPr>
          <p:cNvSpPr/>
          <p:nvPr/>
        </p:nvSpPr>
        <p:spPr bwMode="auto">
          <a:xfrm>
            <a:off x="2727919" y="2786425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CF09549-880C-8D52-9037-173B9280B8C9}"/>
              </a:ext>
            </a:extLst>
          </p:cNvPr>
          <p:cNvSpPr/>
          <p:nvPr/>
        </p:nvSpPr>
        <p:spPr bwMode="auto">
          <a:xfrm>
            <a:off x="3205705" y="2709426"/>
            <a:ext cx="8846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cs typeface="Arial"/>
              </a:rPr>
              <a:t>СТАРТ-2</a:t>
            </a:r>
            <a:r>
              <a:rPr lang="ru-RU" sz="2000" dirty="0">
                <a:solidFill>
                  <a:srgbClr val="562212"/>
                </a:solidFill>
                <a:cs typeface="Arial"/>
              </a:rPr>
              <a:t>   до 8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млн.рублей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13" name="Кольцо 27">
            <a:extLst>
              <a:ext uri="{FF2B5EF4-FFF2-40B4-BE49-F238E27FC236}">
                <a16:creationId xmlns:a16="http://schemas.microsoft.com/office/drawing/2014/main" xmlns="" id="{5F0947CE-37E5-BF83-13E0-29C53B4B9B77}"/>
              </a:ext>
            </a:extLst>
          </p:cNvPr>
          <p:cNvSpPr/>
          <p:nvPr/>
        </p:nvSpPr>
        <p:spPr bwMode="auto">
          <a:xfrm>
            <a:off x="2729155" y="3312872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47DA004-538B-7C07-AE65-F6F411204482}"/>
              </a:ext>
            </a:extLst>
          </p:cNvPr>
          <p:cNvSpPr/>
          <p:nvPr/>
        </p:nvSpPr>
        <p:spPr bwMode="auto">
          <a:xfrm>
            <a:off x="3205705" y="3232487"/>
            <a:ext cx="5052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cs typeface="Arial"/>
              </a:rPr>
              <a:t>Бизнес-старт  </a:t>
            </a:r>
            <a:r>
              <a:rPr lang="ru-RU" sz="2000" dirty="0">
                <a:solidFill>
                  <a:srgbClr val="562212"/>
                </a:solidFill>
                <a:cs typeface="Arial"/>
              </a:rPr>
              <a:t>до 12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млн.рублей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15" name="Кольцо 27">
            <a:extLst>
              <a:ext uri="{FF2B5EF4-FFF2-40B4-BE49-F238E27FC236}">
                <a16:creationId xmlns:a16="http://schemas.microsoft.com/office/drawing/2014/main" xmlns="" id="{157A30C3-2EE7-6C9D-8217-5889C59E6FFF}"/>
              </a:ext>
            </a:extLst>
          </p:cNvPr>
          <p:cNvSpPr/>
          <p:nvPr/>
        </p:nvSpPr>
        <p:spPr bwMode="auto">
          <a:xfrm>
            <a:off x="2711623" y="3808010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59D8FFC-EDAC-74A6-C2BB-91489480406F}"/>
              </a:ext>
            </a:extLst>
          </p:cNvPr>
          <p:cNvSpPr/>
          <p:nvPr/>
        </p:nvSpPr>
        <p:spPr bwMode="auto">
          <a:xfrm>
            <a:off x="3223931" y="3747020"/>
            <a:ext cx="5089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cs typeface="Arial"/>
              </a:rPr>
              <a:t>Развитие</a:t>
            </a:r>
            <a:r>
              <a:rPr lang="ru-RU" sz="2000" dirty="0">
                <a:solidFill>
                  <a:srgbClr val="562212"/>
                </a:solidFill>
                <a:cs typeface="Arial"/>
              </a:rPr>
              <a:t>   до 20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млн.рублей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xmlns="" id="{0DD07C85-02EA-C22A-7715-1360CFCE77ED}"/>
              </a:ext>
            </a:extLst>
          </p:cNvPr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B23BAEC-131D-09AA-216F-748601FA87A6}"/>
              </a:ext>
            </a:extLst>
          </p:cNvPr>
          <p:cNvSpPr/>
          <p:nvPr/>
        </p:nvSpPr>
        <p:spPr bwMode="auto">
          <a:xfrm>
            <a:off x="424288" y="271979"/>
            <a:ext cx="527709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16</a:t>
            </a:r>
            <a:endParaRPr lang="ru-RU" sz="2000" dirty="0">
              <a:latin typeface="Arial Black"/>
            </a:endParaRPr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xmlns="" id="{1281DD83-F83E-488D-55C9-BB3A94CCD7CF}"/>
              </a:ext>
            </a:extLst>
          </p:cNvPr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3F3577D-913A-DE6A-E0DA-E1431375EC34}"/>
              </a:ext>
            </a:extLst>
          </p:cNvPr>
          <p:cNvSpPr/>
          <p:nvPr/>
        </p:nvSpPr>
        <p:spPr bwMode="auto">
          <a:xfrm>
            <a:off x="1919536" y="277948"/>
            <a:ext cx="8658139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Программы поддержки фонда содействия инновациям</a:t>
            </a:r>
          </a:p>
        </p:txBody>
      </p:sp>
      <p:sp>
        <p:nvSpPr>
          <p:cNvPr id="17" name="Кольцо 27">
            <a:extLst>
              <a:ext uri="{FF2B5EF4-FFF2-40B4-BE49-F238E27FC236}">
                <a16:creationId xmlns:a16="http://schemas.microsoft.com/office/drawing/2014/main" xmlns="" id="{FAE0894C-3243-4910-9D22-10698728E6CF}"/>
              </a:ext>
            </a:extLst>
          </p:cNvPr>
          <p:cNvSpPr/>
          <p:nvPr/>
        </p:nvSpPr>
        <p:spPr bwMode="auto">
          <a:xfrm>
            <a:off x="2727919" y="4363988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D850734-E56D-DE02-F194-C60DF3164AF5}"/>
              </a:ext>
            </a:extLst>
          </p:cNvPr>
          <p:cNvSpPr/>
          <p:nvPr/>
        </p:nvSpPr>
        <p:spPr bwMode="auto">
          <a:xfrm>
            <a:off x="3187481" y="4279286"/>
            <a:ext cx="5089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cs typeface="Arial"/>
              </a:rPr>
              <a:t>Коммерциализация </a:t>
            </a:r>
            <a:r>
              <a:rPr lang="ru-RU" sz="2000" dirty="0">
                <a:solidFill>
                  <a:srgbClr val="562212"/>
                </a:solidFill>
                <a:cs typeface="Arial"/>
              </a:rPr>
              <a:t>   до 30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млн.рублей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70931A-E7B2-29AD-43B1-827DC082B268}"/>
              </a:ext>
            </a:extLst>
          </p:cNvPr>
          <p:cNvSpPr txBox="1"/>
          <p:nvPr/>
        </p:nvSpPr>
        <p:spPr>
          <a:xfrm>
            <a:off x="9476131" y="3439416"/>
            <a:ext cx="6923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fasie.ru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C65BC9A-9CA9-0F73-FD2E-987BCFD6D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835" y="2488875"/>
            <a:ext cx="1053199" cy="10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27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rcRect t="1691" r="61228"/>
          <a:stretch/>
        </p:blipFill>
        <p:spPr bwMode="auto">
          <a:xfrm>
            <a:off x="2704" y="2994052"/>
            <a:ext cx="2708919" cy="386394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3153752" y="1329409"/>
            <a:ext cx="5089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Н1. Цифровые технологии</a:t>
            </a:r>
          </a:p>
        </p:txBody>
      </p:sp>
      <p:sp>
        <p:nvSpPr>
          <p:cNvPr id="28" name="Кольцо 27"/>
          <p:cNvSpPr/>
          <p:nvPr/>
        </p:nvSpPr>
        <p:spPr bwMode="auto">
          <a:xfrm>
            <a:off x="2814592" y="1367296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2963648" y="4077072"/>
            <a:ext cx="8748976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436140" y="415660"/>
            <a:ext cx="11566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      </a:t>
            </a:r>
            <a:r>
              <a:rPr lang="ru-RU" sz="2200" b="1" dirty="0">
                <a:solidFill>
                  <a:srgbClr val="562212"/>
                </a:solidFill>
              </a:rPr>
              <a:t>Направления конкурсного отбора по программам «СТАРТ-1», «СТАРТ-2»</a:t>
            </a:r>
          </a:p>
          <a:p>
            <a:pPr>
              <a:defRPr/>
            </a:pPr>
            <a:endParaRPr sz="2000"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78376" y="352327"/>
            <a:ext cx="11177484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7DB795-466A-CE6B-8940-DAAD7A62C0BD}"/>
              </a:ext>
            </a:extLst>
          </p:cNvPr>
          <p:cNvSpPr txBox="1"/>
          <p:nvPr/>
        </p:nvSpPr>
        <p:spPr bwMode="auto">
          <a:xfrm>
            <a:off x="2835958" y="4170604"/>
            <a:ext cx="90420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Перечень </a:t>
            </a:r>
            <a:r>
              <a:rPr lang="ru-RU" sz="1500" b="1" i="1" dirty="0" err="1">
                <a:solidFill>
                  <a:srgbClr val="717171"/>
                </a:solidFill>
              </a:rPr>
              <a:t>поднаправлений</a:t>
            </a:r>
            <a:r>
              <a:rPr lang="ru-RU" sz="1500" b="1" i="1" dirty="0">
                <a:solidFill>
                  <a:srgbClr val="717171"/>
                </a:solidFill>
              </a:rPr>
              <a:t> в разрезе каждого направления представлен </a:t>
            </a:r>
          </a:p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 ссылке: http://fasie.ru/programs/programma-start/#documentu </a:t>
            </a:r>
          </a:p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 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  <p:sp>
        <p:nvSpPr>
          <p:cNvPr id="2" name="Кольцо 27">
            <a:extLst>
              <a:ext uri="{FF2B5EF4-FFF2-40B4-BE49-F238E27FC236}">
                <a16:creationId xmlns:a16="http://schemas.microsoft.com/office/drawing/2014/main" xmlns="" id="{6A0C8870-55F9-F142-4524-A1EF5986E4B2}"/>
              </a:ext>
            </a:extLst>
          </p:cNvPr>
          <p:cNvSpPr/>
          <p:nvPr/>
        </p:nvSpPr>
        <p:spPr bwMode="auto">
          <a:xfrm>
            <a:off x="2814592" y="1782055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2F0A9DA-13F3-0A39-8071-373A1F0751AB}"/>
              </a:ext>
            </a:extLst>
          </p:cNvPr>
          <p:cNvSpPr/>
          <p:nvPr/>
        </p:nvSpPr>
        <p:spPr bwMode="auto">
          <a:xfrm>
            <a:off x="3158890" y="1741109"/>
            <a:ext cx="7051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Н2. Медицина и технологии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здоровьесбережения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5" name="Кольцо 27">
            <a:extLst>
              <a:ext uri="{FF2B5EF4-FFF2-40B4-BE49-F238E27FC236}">
                <a16:creationId xmlns:a16="http://schemas.microsoft.com/office/drawing/2014/main" xmlns="" id="{934142D2-80AC-BDCB-84EF-FA67A3C8C182}"/>
              </a:ext>
            </a:extLst>
          </p:cNvPr>
          <p:cNvSpPr/>
          <p:nvPr/>
        </p:nvSpPr>
        <p:spPr bwMode="auto">
          <a:xfrm>
            <a:off x="2814593" y="2236724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8C223DF-3FC5-1533-54E9-B5D887D29A0A}"/>
              </a:ext>
            </a:extLst>
          </p:cNvPr>
          <p:cNvSpPr/>
          <p:nvPr/>
        </p:nvSpPr>
        <p:spPr bwMode="auto">
          <a:xfrm>
            <a:off x="3158890" y="2232108"/>
            <a:ext cx="7051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Н3. Новые материалы и химические технологии</a:t>
            </a:r>
          </a:p>
        </p:txBody>
      </p:sp>
      <p:sp>
        <p:nvSpPr>
          <p:cNvPr id="7" name="Кольцо 27">
            <a:extLst>
              <a:ext uri="{FF2B5EF4-FFF2-40B4-BE49-F238E27FC236}">
                <a16:creationId xmlns:a16="http://schemas.microsoft.com/office/drawing/2014/main" xmlns="" id="{356157EA-467C-7A0F-6846-CC793FA03E7F}"/>
              </a:ext>
            </a:extLst>
          </p:cNvPr>
          <p:cNvSpPr/>
          <p:nvPr/>
        </p:nvSpPr>
        <p:spPr bwMode="auto">
          <a:xfrm>
            <a:off x="2814594" y="2722342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CF09549-880C-8D52-9037-173B9280B8C9}"/>
              </a:ext>
            </a:extLst>
          </p:cNvPr>
          <p:cNvSpPr/>
          <p:nvPr/>
        </p:nvSpPr>
        <p:spPr bwMode="auto">
          <a:xfrm>
            <a:off x="3153752" y="2655398"/>
            <a:ext cx="8846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Н4. Новые приборы и интеллектуальные производственные технологии</a:t>
            </a:r>
          </a:p>
        </p:txBody>
      </p:sp>
      <p:sp>
        <p:nvSpPr>
          <p:cNvPr id="13" name="Кольцо 27">
            <a:extLst>
              <a:ext uri="{FF2B5EF4-FFF2-40B4-BE49-F238E27FC236}">
                <a16:creationId xmlns:a16="http://schemas.microsoft.com/office/drawing/2014/main" xmlns="" id="{5F0947CE-37E5-BF83-13E0-29C53B4B9B77}"/>
              </a:ext>
            </a:extLst>
          </p:cNvPr>
          <p:cNvSpPr/>
          <p:nvPr/>
        </p:nvSpPr>
        <p:spPr bwMode="auto">
          <a:xfrm>
            <a:off x="2814830" y="3143160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47DA004-538B-7C07-AE65-F6F411204482}"/>
              </a:ext>
            </a:extLst>
          </p:cNvPr>
          <p:cNvSpPr/>
          <p:nvPr/>
        </p:nvSpPr>
        <p:spPr bwMode="auto">
          <a:xfrm>
            <a:off x="3159702" y="3100843"/>
            <a:ext cx="5089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Н5. Биотехнологии</a:t>
            </a:r>
          </a:p>
        </p:txBody>
      </p:sp>
      <p:sp>
        <p:nvSpPr>
          <p:cNvPr id="15" name="Кольцо 27">
            <a:extLst>
              <a:ext uri="{FF2B5EF4-FFF2-40B4-BE49-F238E27FC236}">
                <a16:creationId xmlns:a16="http://schemas.microsoft.com/office/drawing/2014/main" xmlns="" id="{157A30C3-2EE7-6C9D-8217-5889C59E6FFF}"/>
              </a:ext>
            </a:extLst>
          </p:cNvPr>
          <p:cNvSpPr/>
          <p:nvPr/>
        </p:nvSpPr>
        <p:spPr bwMode="auto">
          <a:xfrm>
            <a:off x="2814592" y="3566239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59D8FFC-EDAC-74A6-C2BB-91489480406F}"/>
              </a:ext>
            </a:extLst>
          </p:cNvPr>
          <p:cNvSpPr/>
          <p:nvPr/>
        </p:nvSpPr>
        <p:spPr bwMode="auto">
          <a:xfrm>
            <a:off x="3153751" y="3522823"/>
            <a:ext cx="5089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Н6. Ресурсосберегающая энергетика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15DED06-B232-1A4E-4E7B-5031C62E904F}"/>
              </a:ext>
            </a:extLst>
          </p:cNvPr>
          <p:cNvSpPr/>
          <p:nvPr/>
        </p:nvSpPr>
        <p:spPr bwMode="auto">
          <a:xfrm>
            <a:off x="2814592" y="4820927"/>
            <a:ext cx="87489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     </a:t>
            </a:r>
            <a:r>
              <a:rPr lang="ru-RU" sz="2000" b="1" dirty="0">
                <a:solidFill>
                  <a:srgbClr val="562212"/>
                </a:solidFill>
                <a:cs typeface="Arial"/>
              </a:rPr>
              <a:t>Предпочтения проектам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562212"/>
                </a:solidFill>
                <a:cs typeface="Arial"/>
              </a:rPr>
              <a:t>по импортозамещению зарубежных технологий (продуктов, услуг)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562212"/>
                </a:solidFill>
                <a:cs typeface="Arial"/>
              </a:rPr>
              <a:t>по созданию новой или модернизации существующей радиоэлектронной аппаратуры и приборов, в том числе медицинских, на доступной электронной компонентной базе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562212"/>
                </a:solidFill>
                <a:cs typeface="Arial"/>
              </a:rPr>
              <a:t>в медицинской сфере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01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1385" y="966269"/>
            <a:ext cx="4895216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5"/>
              </a:lnSpc>
              <a:spcBef>
                <a:spcPts val="100"/>
              </a:spcBef>
            </a:pPr>
            <a:r>
              <a:rPr sz="1200" b="1" spc="-5" dirty="0">
                <a:solidFill>
                  <a:srgbClr val="552112"/>
                </a:solidFill>
                <a:latin typeface="Calibri"/>
                <a:cs typeface="Calibri"/>
              </a:rPr>
              <a:t>МИКРОФИНАНСОВЫЙ</a:t>
            </a:r>
            <a:r>
              <a:rPr sz="1200" b="1" spc="1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52112"/>
                </a:solidFill>
                <a:latin typeface="Calibri"/>
                <a:cs typeface="Calibri"/>
              </a:rPr>
              <a:t>ПРОДУКТ</a:t>
            </a:r>
            <a:endParaRPr sz="1200" dirty="0">
              <a:latin typeface="Calibri"/>
              <a:cs typeface="Calibri"/>
            </a:endParaRPr>
          </a:p>
          <a:p>
            <a:pPr marL="328295" algn="ctr">
              <a:lnSpc>
                <a:spcPts val="3304"/>
              </a:lnSpc>
            </a:pPr>
            <a:r>
              <a:rPr sz="2800" b="1" spc="-10" dirty="0">
                <a:solidFill>
                  <a:srgbClr val="552112"/>
                </a:solidFill>
                <a:latin typeface="Calibri"/>
                <a:cs typeface="Calibri"/>
              </a:rPr>
              <a:t>«</a:t>
            </a:r>
            <a:r>
              <a:rPr lang="ru-RU" sz="2800" b="1" spc="-10" dirty="0">
                <a:solidFill>
                  <a:srgbClr val="552112"/>
                </a:solidFill>
                <a:latin typeface="Calibri"/>
                <a:cs typeface="Calibri"/>
              </a:rPr>
              <a:t>4,5%</a:t>
            </a:r>
            <a:r>
              <a:rPr sz="2800" b="1" spc="-5" dirty="0">
                <a:solidFill>
                  <a:srgbClr val="552112"/>
                </a:solidFill>
                <a:latin typeface="Calibri"/>
                <a:cs typeface="Calibri"/>
              </a:rPr>
              <a:t>»</a:t>
            </a:r>
            <a:endParaRPr sz="2800" dirty="0">
              <a:latin typeface="Calibri"/>
              <a:cs typeface="Calibri"/>
            </a:endParaRPr>
          </a:p>
          <a:p>
            <a:pPr marL="847090">
              <a:lnSpc>
                <a:spcPct val="100000"/>
              </a:lnSpc>
              <a:spcBef>
                <a:spcPts val="1875"/>
              </a:spcBef>
            </a:pPr>
            <a:r>
              <a:rPr lang="ru-RU" sz="1400" spc="-5" dirty="0">
                <a:solidFill>
                  <a:srgbClr val="2C2A29"/>
                </a:solidFill>
                <a:latin typeface="Calibri"/>
                <a:cs typeface="Calibri"/>
              </a:rPr>
              <a:t>Для субъектов МСП основным видом, которых является деятельность, входящая в раздел С «Обрабатывающие производства» общероссийского классификатора видов экономической деятельности ОК 029-2014 (КДЕС Ред. 2).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9822" y="3797105"/>
            <a:ext cx="1853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36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месяцев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1513" y="3249167"/>
            <a:ext cx="359664" cy="3596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8417" y="3797105"/>
            <a:ext cx="359664" cy="3550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9461" y="4323421"/>
            <a:ext cx="388620" cy="3596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84444" y="3235818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СУММА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3584" y="3811525"/>
            <a:ext cx="551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РОК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5902" y="4288550"/>
            <a:ext cx="77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130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АВ</a:t>
            </a: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47689" y="2264663"/>
            <a:ext cx="315595" cy="314325"/>
          </a:xfrm>
          <a:custGeom>
            <a:avLst/>
            <a:gdLst/>
            <a:ahLst/>
            <a:cxnLst/>
            <a:rect l="l" t="t" r="r" b="b"/>
            <a:pathLst>
              <a:path w="315595" h="314325">
                <a:moveTo>
                  <a:pt x="157734" y="0"/>
                </a:moveTo>
                <a:lnTo>
                  <a:pt x="107874" y="7997"/>
                </a:lnTo>
                <a:lnTo>
                  <a:pt x="64574" y="30272"/>
                </a:lnTo>
                <a:lnTo>
                  <a:pt x="30431" y="64245"/>
                </a:lnTo>
                <a:lnTo>
                  <a:pt x="8040" y="107338"/>
                </a:lnTo>
                <a:lnTo>
                  <a:pt x="0" y="156972"/>
                </a:lnTo>
                <a:lnTo>
                  <a:pt x="8040" y="206605"/>
                </a:lnTo>
                <a:lnTo>
                  <a:pt x="30431" y="249698"/>
                </a:lnTo>
                <a:lnTo>
                  <a:pt x="64574" y="283671"/>
                </a:lnTo>
                <a:lnTo>
                  <a:pt x="107874" y="305946"/>
                </a:lnTo>
                <a:lnTo>
                  <a:pt x="157734" y="313943"/>
                </a:lnTo>
                <a:lnTo>
                  <a:pt x="207593" y="305946"/>
                </a:lnTo>
                <a:lnTo>
                  <a:pt x="250893" y="283671"/>
                </a:lnTo>
                <a:lnTo>
                  <a:pt x="285036" y="249698"/>
                </a:lnTo>
                <a:lnTo>
                  <a:pt x="292435" y="235457"/>
                </a:lnTo>
                <a:lnTo>
                  <a:pt x="157734" y="235457"/>
                </a:lnTo>
                <a:lnTo>
                  <a:pt x="126867" y="229284"/>
                </a:lnTo>
                <a:lnTo>
                  <a:pt x="101679" y="212455"/>
                </a:lnTo>
                <a:lnTo>
                  <a:pt x="84707" y="187505"/>
                </a:lnTo>
                <a:lnTo>
                  <a:pt x="78486" y="156972"/>
                </a:lnTo>
                <a:lnTo>
                  <a:pt x="84707" y="126438"/>
                </a:lnTo>
                <a:lnTo>
                  <a:pt x="101679" y="101488"/>
                </a:lnTo>
                <a:lnTo>
                  <a:pt x="126867" y="84659"/>
                </a:lnTo>
                <a:lnTo>
                  <a:pt x="157734" y="78486"/>
                </a:lnTo>
                <a:lnTo>
                  <a:pt x="292435" y="78486"/>
                </a:lnTo>
                <a:lnTo>
                  <a:pt x="285036" y="64245"/>
                </a:lnTo>
                <a:lnTo>
                  <a:pt x="250893" y="30272"/>
                </a:lnTo>
                <a:lnTo>
                  <a:pt x="207593" y="7997"/>
                </a:lnTo>
                <a:lnTo>
                  <a:pt x="157734" y="0"/>
                </a:lnTo>
                <a:close/>
              </a:path>
              <a:path w="315595" h="314325">
                <a:moveTo>
                  <a:pt x="292435" y="78486"/>
                </a:moveTo>
                <a:lnTo>
                  <a:pt x="157734" y="78486"/>
                </a:lnTo>
                <a:lnTo>
                  <a:pt x="188600" y="84659"/>
                </a:lnTo>
                <a:lnTo>
                  <a:pt x="213788" y="101488"/>
                </a:lnTo>
                <a:lnTo>
                  <a:pt x="230760" y="126438"/>
                </a:lnTo>
                <a:lnTo>
                  <a:pt x="236981" y="156972"/>
                </a:lnTo>
                <a:lnTo>
                  <a:pt x="230760" y="187505"/>
                </a:lnTo>
                <a:lnTo>
                  <a:pt x="213788" y="212455"/>
                </a:lnTo>
                <a:lnTo>
                  <a:pt x="188600" y="229284"/>
                </a:lnTo>
                <a:lnTo>
                  <a:pt x="157734" y="235457"/>
                </a:lnTo>
                <a:lnTo>
                  <a:pt x="292435" y="235457"/>
                </a:lnTo>
                <a:lnTo>
                  <a:pt x="307427" y="206605"/>
                </a:lnTo>
                <a:lnTo>
                  <a:pt x="315467" y="156972"/>
                </a:lnTo>
                <a:lnTo>
                  <a:pt x="307427" y="107338"/>
                </a:lnTo>
                <a:lnTo>
                  <a:pt x="292435" y="78486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9172" y="926884"/>
            <a:ext cx="5191125" cy="836930"/>
          </a:xfrm>
          <a:custGeom>
            <a:avLst/>
            <a:gdLst/>
            <a:ahLst/>
            <a:cxnLst/>
            <a:rect l="l" t="t" r="r" b="b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ln w="57911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2251" y="3033521"/>
            <a:ext cx="5109210" cy="0"/>
          </a:xfrm>
          <a:custGeom>
            <a:avLst/>
            <a:gdLst/>
            <a:ahLst/>
            <a:cxnLst/>
            <a:rect l="l" t="t" r="r" b="b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ln w="38100">
            <a:solidFill>
              <a:srgbClr val="C6926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 txBox="1"/>
          <p:nvPr/>
        </p:nvSpPr>
        <p:spPr>
          <a:xfrm>
            <a:off x="4301630" y="183692"/>
            <a:ext cx="7509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ФИНАНСОВЫЕ МЕРЫ ПОДДЕРЖКИ</a:t>
            </a:r>
          </a:p>
        </p:txBody>
      </p:sp>
      <p:sp>
        <p:nvSpPr>
          <p:cNvPr id="2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5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84E7A488-7B11-511A-4C70-497B4C8C34CA}"/>
              </a:ext>
            </a:extLst>
          </p:cNvPr>
          <p:cNvSpPr txBox="1"/>
          <p:nvPr/>
        </p:nvSpPr>
        <p:spPr>
          <a:xfrm>
            <a:off x="7624763" y="3099371"/>
            <a:ext cx="164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300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млн </a:t>
            </a:r>
            <a:r>
              <a:rPr sz="1800" spc="-10" dirty="0">
                <a:latin typeface="Calibri"/>
                <a:cs typeface="Calibri"/>
              </a:rPr>
              <a:t>рублей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904E82-28E7-02B4-40B2-B1DE59B74B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0CD9E3B-D85A-474A-90D3-B4A0A474E049}"/>
              </a:ext>
            </a:extLst>
          </p:cNvPr>
          <p:cNvSpPr/>
          <p:nvPr/>
        </p:nvSpPr>
        <p:spPr bwMode="auto">
          <a:xfrm>
            <a:off x="7545035" y="4288546"/>
            <a:ext cx="3944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4,5 % годовых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97AD52B-5A5D-73F9-4AA2-317C56DB7F53}"/>
              </a:ext>
            </a:extLst>
          </p:cNvPr>
          <p:cNvSpPr txBox="1"/>
          <p:nvPr/>
        </p:nvSpPr>
        <p:spPr>
          <a:xfrm>
            <a:off x="170520" y="1116471"/>
            <a:ext cx="6103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258484" y="3428999"/>
            <a:ext cx="3742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до</a:t>
            </a:r>
            <a:r>
              <a:rPr lang="ru-RU" b="1" dirty="0">
                <a:solidFill>
                  <a:srgbClr val="FF0000"/>
                </a:solidFill>
              </a:rPr>
              <a:t> 4</a:t>
            </a:r>
            <a:r>
              <a:rPr lang="ru-RU" dirty="0"/>
              <a:t> млн. рублей на НИОКР</a:t>
            </a:r>
          </a:p>
          <a:p>
            <a:pPr>
              <a:defRPr/>
            </a:pPr>
            <a:r>
              <a:rPr lang="ru-RU" dirty="0"/>
              <a:t>Софинансирование </a:t>
            </a:r>
            <a:r>
              <a:rPr lang="ru-RU" b="1" dirty="0">
                <a:solidFill>
                  <a:srgbClr val="FF0000"/>
                </a:solidFill>
              </a:rPr>
              <a:t>НЕ</a:t>
            </a:r>
            <a:r>
              <a:rPr lang="ru-RU" dirty="0"/>
              <a:t> требуется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461890" y="4151131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12</a:t>
            </a:r>
            <a:r>
              <a:rPr lang="ru-RU" dirty="0"/>
              <a:t> месяцев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06908" y="4644258"/>
            <a:ext cx="36453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Создан прототип или опытный образец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Создана интеллектуальная собственность (права оформлены на предприятие)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3442687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4155797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3" y="3453410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50" y="4166520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524365" y="4911964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524365" y="1829500"/>
            <a:ext cx="54278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Создание новых и поддержка существующих МИП, находящихся на начальной стадии развития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Физические лица и МИП согласно №209-ФЗ</a:t>
            </a:r>
            <a:endParaRPr dirty="0"/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59351" y="2780928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6503320" y="886044"/>
            <a:ext cx="4773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562212"/>
                </a:solidFill>
              </a:rPr>
              <a:t>    Программа«СТАРТ-1»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6447307" y="852628"/>
            <a:ext cx="4773271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7DB795-466A-CE6B-8940-DAAD7A62C0BD}"/>
              </a:ext>
            </a:extLst>
          </p:cNvPr>
          <p:cNvSpPr txBox="1"/>
          <p:nvPr/>
        </p:nvSpPr>
        <p:spPr bwMode="auto">
          <a:xfrm>
            <a:off x="5290328" y="6179416"/>
            <a:ext cx="61310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500" b="1" i="1" dirty="0">
                <a:solidFill>
                  <a:srgbClr val="717171"/>
                </a:solidFill>
              </a:rPr>
              <a:t>https://online.fasie.ru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xmlns="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005" y="4939837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ольцо 27">
            <a:extLst>
              <a:ext uri="{FF2B5EF4-FFF2-40B4-BE49-F238E27FC236}">
                <a16:creationId xmlns:a16="http://schemas.microsoft.com/office/drawing/2014/main" xmlns="" id="{CC926E41-8E14-78F0-7CBB-A32DE3341C3B}"/>
              </a:ext>
            </a:extLst>
          </p:cNvPr>
          <p:cNvSpPr/>
          <p:nvPr/>
        </p:nvSpPr>
        <p:spPr bwMode="auto">
          <a:xfrm>
            <a:off x="6132013" y="1941910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835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306625" y="3084657"/>
            <a:ext cx="3742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до</a:t>
            </a:r>
            <a:r>
              <a:rPr lang="ru-RU" sz="1600" b="1" dirty="0">
                <a:solidFill>
                  <a:srgbClr val="FF0000"/>
                </a:solidFill>
              </a:rPr>
              <a:t> 8</a:t>
            </a:r>
            <a:r>
              <a:rPr lang="ru-RU" sz="1600" dirty="0"/>
              <a:t> млн. рублей на НИОКР</a:t>
            </a:r>
          </a:p>
          <a:p>
            <a:pPr>
              <a:defRPr/>
            </a:pPr>
            <a:r>
              <a:rPr lang="ru-RU" sz="1600" dirty="0"/>
              <a:t> Софинансирование не менее 15% от суммы гранта</a:t>
            </a:r>
            <a:endParaRPr sz="16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328248" y="4011637"/>
            <a:ext cx="1223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 12</a:t>
            </a:r>
            <a:r>
              <a:rPr lang="ru-RU" sz="1600" dirty="0"/>
              <a:t> месяцев</a:t>
            </a:r>
            <a:endParaRPr sz="160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28248" y="4380969"/>
            <a:ext cx="37421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Завершен НИОКР и начата коммерциализация продукции,</a:t>
            </a:r>
          </a:p>
          <a:p>
            <a:pPr>
              <a:defRPr/>
            </a:pPr>
            <a:r>
              <a:rPr lang="ru-RU" sz="1600" dirty="0"/>
              <a:t>      услуги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Создана интеллектуальная собственность (права оформлены на предприятие)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Создан сайт предприятия</a:t>
            </a:r>
          </a:p>
          <a:p>
            <a:pPr>
              <a:defRPr/>
            </a:pPr>
            <a:endParaRPr lang="ru-RU" sz="1600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5005" y="3286793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800508" y="3987328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2" y="3297516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809388" y="3987122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576817" y="4513155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524365" y="1403226"/>
            <a:ext cx="50892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Разработка и освоение производства новой продукции/технологии/услуги с использованием результатов собственных научно-технических исследований, имеющих значительный потенциал коммерциализации</a:t>
            </a:r>
          </a:p>
          <a:p>
            <a:pPr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МИП согласно №209-ФЗ</a:t>
            </a:r>
            <a:endParaRPr lang="ru-RU" dirty="0"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78819" y="2996952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5871848" y="498623"/>
            <a:ext cx="4269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562212"/>
                </a:solidFill>
              </a:rPr>
              <a:t>     Программа «СТАРТ-2»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871848" y="424163"/>
            <a:ext cx="4773271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xmlns="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31" y="4543682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1AD0DA-4E91-658C-898E-3403BB3CA3A7}"/>
              </a:ext>
            </a:extLst>
          </p:cNvPr>
          <p:cNvSpPr txBox="1"/>
          <p:nvPr/>
        </p:nvSpPr>
        <p:spPr bwMode="auto">
          <a:xfrm>
            <a:off x="4686619" y="6269334"/>
            <a:ext cx="61310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500" b="1" i="1" dirty="0">
                <a:solidFill>
                  <a:srgbClr val="717171"/>
                </a:solidFill>
              </a:rPr>
              <a:t>https://online.fasie.ru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8772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258484" y="3428999"/>
            <a:ext cx="3742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до</a:t>
            </a:r>
            <a:r>
              <a:rPr lang="ru-RU" sz="1600" b="1" dirty="0">
                <a:solidFill>
                  <a:srgbClr val="FF0000"/>
                </a:solidFill>
              </a:rPr>
              <a:t> 4</a:t>
            </a:r>
            <a:r>
              <a:rPr lang="ru-RU" sz="1600" dirty="0"/>
              <a:t> млн. рублей на НИОКР</a:t>
            </a:r>
          </a:p>
          <a:p>
            <a:pPr>
              <a:defRPr/>
            </a:pPr>
            <a:r>
              <a:rPr lang="ru-RU" sz="1600" dirty="0"/>
              <a:t>Софинансирование </a:t>
            </a:r>
            <a:r>
              <a:rPr lang="ru-RU" sz="1600" b="1" dirty="0">
                <a:solidFill>
                  <a:srgbClr val="FF0000"/>
                </a:solidFill>
              </a:rPr>
              <a:t>НЕ</a:t>
            </a:r>
            <a:r>
              <a:rPr lang="ru-RU" sz="1600" dirty="0"/>
              <a:t> требуется</a:t>
            </a:r>
            <a:endParaRPr sz="16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461890" y="4151131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12</a:t>
            </a:r>
            <a:r>
              <a:rPr lang="ru-RU" sz="1600" dirty="0"/>
              <a:t> месяцев</a:t>
            </a:r>
            <a:endParaRPr sz="160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258484" y="4775771"/>
            <a:ext cx="36453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Создана интеллектуальная собственность (права оформлены на предприятие)</a:t>
            </a:r>
          </a:p>
          <a:p>
            <a:pPr>
              <a:defRPr/>
            </a:pPr>
            <a:endParaRPr lang="ru-RU" sz="1600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3442687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4155797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3" y="3453410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50" y="4166520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524365" y="4911964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524365" y="1282249"/>
            <a:ext cx="542786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Создание новых и поддержка существующих МИП, находящихся на начальной стадии развития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Приоритет – используют инфраструктуру поддержки МСП на базе Центров «Мой бизнес» ( центры инжиниринга, ЦКР, технопарки, бизнес-инкубаторы)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56221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Физические лица и МИП согласно №209-ФЗ</a:t>
            </a:r>
            <a:endParaRPr dirty="0"/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5995286" y="3212976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5969212" y="474369"/>
            <a:ext cx="50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562212"/>
                </a:solidFill>
              </a:rPr>
              <a:t>      Программа «СТАРТ</a:t>
            </a:r>
            <a:r>
              <a:rPr lang="en-US" sz="2800" b="1" dirty="0">
                <a:solidFill>
                  <a:srgbClr val="562212"/>
                </a:solidFill>
              </a:rPr>
              <a:t>-</a:t>
            </a:r>
            <a:r>
              <a:rPr lang="ru-RU" sz="2800" b="1" dirty="0">
                <a:solidFill>
                  <a:srgbClr val="562212"/>
                </a:solidFill>
              </a:rPr>
              <a:t>СОПР»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6289660" y="437357"/>
            <a:ext cx="4773271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7DB795-466A-CE6B-8940-DAAD7A62C0BD}"/>
              </a:ext>
            </a:extLst>
          </p:cNvPr>
          <p:cNvSpPr txBox="1"/>
          <p:nvPr/>
        </p:nvSpPr>
        <p:spPr bwMode="auto">
          <a:xfrm>
            <a:off x="5290328" y="6179416"/>
            <a:ext cx="61310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500" b="1" i="1" dirty="0">
                <a:solidFill>
                  <a:srgbClr val="717171"/>
                </a:solidFill>
              </a:rPr>
              <a:t>https://online.fasie.ru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xmlns="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005" y="4939837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ольцо 27">
            <a:extLst>
              <a:ext uri="{FF2B5EF4-FFF2-40B4-BE49-F238E27FC236}">
                <a16:creationId xmlns:a16="http://schemas.microsoft.com/office/drawing/2014/main" xmlns="" id="{CC926E41-8E14-78F0-7CBB-A32DE3341C3B}"/>
              </a:ext>
            </a:extLst>
          </p:cNvPr>
          <p:cNvSpPr/>
          <p:nvPr/>
        </p:nvSpPr>
        <p:spPr bwMode="auto">
          <a:xfrm>
            <a:off x="6132013" y="1342378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440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258484" y="3108245"/>
            <a:ext cx="3742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до</a:t>
            </a:r>
            <a:r>
              <a:rPr lang="ru-RU" sz="1600" b="1" dirty="0">
                <a:solidFill>
                  <a:srgbClr val="FF0000"/>
                </a:solidFill>
              </a:rPr>
              <a:t> 4</a:t>
            </a:r>
            <a:r>
              <a:rPr lang="ru-RU" sz="1600" dirty="0"/>
              <a:t> млн. рублей на НИОКР</a:t>
            </a:r>
          </a:p>
          <a:p>
            <a:pPr>
              <a:defRPr/>
            </a:pPr>
            <a:r>
              <a:rPr lang="ru-RU" sz="1600" dirty="0"/>
              <a:t>Софинансирование </a:t>
            </a:r>
            <a:r>
              <a:rPr lang="ru-RU" sz="1600" b="1" dirty="0">
                <a:solidFill>
                  <a:srgbClr val="FF0000"/>
                </a:solidFill>
              </a:rPr>
              <a:t>НЕ</a:t>
            </a:r>
            <a:r>
              <a:rPr lang="ru-RU" sz="1600" dirty="0"/>
              <a:t> требуется</a:t>
            </a:r>
            <a:endParaRPr sz="16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476863" y="3832903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12</a:t>
            </a:r>
            <a:r>
              <a:rPr lang="ru-RU" sz="1600" dirty="0"/>
              <a:t> месяцев</a:t>
            </a:r>
            <a:endParaRPr sz="160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208403" y="4280562"/>
            <a:ext cx="3645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Завершен НИОКР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Создана научно-техническая продукция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Подана заявка на регистрацию РИД в РФ или за рубежом</a:t>
            </a:r>
          </a:p>
          <a:p>
            <a:pPr>
              <a:defRPr/>
            </a:pPr>
            <a:endParaRPr lang="ru-RU" sz="1600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6382" y="3202391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6382" y="3832903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2" y="3212722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49" y="3832903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600808" y="4553295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524365" y="1282249"/>
            <a:ext cx="54278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Поддержка проектов, соответствующих приоритетным направлениям грантовой поддержки проектов по разработке, применению и коммерциализации российских цифровых решений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56221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Физические лица и МИП согласно №209-ФЗ</a:t>
            </a:r>
            <a:endParaRPr dirty="0"/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5969212" y="2852936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4727848" y="43732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562212"/>
                </a:solidFill>
              </a:rPr>
              <a:t>      </a:t>
            </a:r>
            <a:r>
              <a:rPr lang="ru-RU" sz="2400" b="1" dirty="0">
                <a:solidFill>
                  <a:srgbClr val="562212"/>
                </a:solidFill>
              </a:rPr>
              <a:t>Программа</a:t>
            </a:r>
            <a:r>
              <a:rPr lang="en-US" sz="2400" b="1" dirty="0">
                <a:solidFill>
                  <a:srgbClr val="562212"/>
                </a:solidFill>
              </a:rPr>
              <a:t> </a:t>
            </a:r>
            <a:r>
              <a:rPr lang="ru-RU" sz="2400" b="1" dirty="0">
                <a:solidFill>
                  <a:srgbClr val="562212"/>
                </a:solidFill>
              </a:rPr>
              <a:t>«СТАРТ – Цифровые технологии»</a:t>
            </a:r>
            <a:endParaRPr lang="ru-RU" sz="2800" b="1" dirty="0">
              <a:solidFill>
                <a:srgbClr val="562212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848339" y="417421"/>
            <a:ext cx="7103893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7DB795-466A-CE6B-8940-DAAD7A62C0BD}"/>
              </a:ext>
            </a:extLst>
          </p:cNvPr>
          <p:cNvSpPr txBox="1"/>
          <p:nvPr/>
        </p:nvSpPr>
        <p:spPr bwMode="auto">
          <a:xfrm>
            <a:off x="5303912" y="6163580"/>
            <a:ext cx="61310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500" b="1" i="1" dirty="0">
                <a:solidFill>
                  <a:srgbClr val="717171"/>
                </a:solidFill>
              </a:rPr>
              <a:t>https://online.fasie.ru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xmlns="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82" y="4532348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ольцо 27">
            <a:extLst>
              <a:ext uri="{FF2B5EF4-FFF2-40B4-BE49-F238E27FC236}">
                <a16:creationId xmlns:a16="http://schemas.microsoft.com/office/drawing/2014/main" xmlns="" id="{CC926E41-8E14-78F0-7CBB-A32DE3341C3B}"/>
              </a:ext>
            </a:extLst>
          </p:cNvPr>
          <p:cNvSpPr/>
          <p:nvPr/>
        </p:nvSpPr>
        <p:spPr bwMode="auto">
          <a:xfrm>
            <a:off x="6132013" y="1342378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6619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258484" y="3108245"/>
            <a:ext cx="3742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до</a:t>
            </a:r>
            <a:r>
              <a:rPr lang="ru-RU" b="1" dirty="0">
                <a:solidFill>
                  <a:srgbClr val="FF0000"/>
                </a:solidFill>
              </a:rPr>
              <a:t> 4</a:t>
            </a:r>
            <a:r>
              <a:rPr lang="ru-RU" dirty="0"/>
              <a:t> млн. рублей на НИОКР</a:t>
            </a:r>
          </a:p>
          <a:p>
            <a:pPr>
              <a:defRPr/>
            </a:pPr>
            <a:r>
              <a:rPr lang="ru-RU" dirty="0"/>
              <a:t>Софинансирование </a:t>
            </a:r>
            <a:r>
              <a:rPr lang="ru-RU" b="1" dirty="0">
                <a:solidFill>
                  <a:srgbClr val="FF0000"/>
                </a:solidFill>
              </a:rPr>
              <a:t>НЕ</a:t>
            </a:r>
            <a:r>
              <a:rPr lang="ru-RU" dirty="0"/>
              <a:t> требуется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476863" y="3832903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12</a:t>
            </a:r>
            <a:r>
              <a:rPr lang="ru-RU" dirty="0"/>
              <a:t> месяцев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208403" y="4280562"/>
            <a:ext cx="36453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Завершен НИОКР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Создана научно-техническая продукция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Подана заявка на регистрацию РИД в РФ или за рубежом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6382" y="3202391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6382" y="3832903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2" y="3212722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49" y="3832903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600808" y="4553295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524365" y="1282249"/>
            <a:ext cx="54278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Создание новых и поддержка существующих МИП, находящихся на начальной стадии развития и работающих в области искусственного интеллекта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56221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Физические лица и МИП согласно №209-ФЗ</a:t>
            </a:r>
            <a:endParaRPr dirty="0"/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5969212" y="2852936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4151784" y="445283"/>
            <a:ext cx="8472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562212"/>
                </a:solidFill>
              </a:rPr>
              <a:t>             Программа</a:t>
            </a:r>
            <a:r>
              <a:rPr lang="en-US" sz="2400" b="1" dirty="0">
                <a:solidFill>
                  <a:srgbClr val="562212"/>
                </a:solidFill>
              </a:rPr>
              <a:t> </a:t>
            </a:r>
            <a:r>
              <a:rPr lang="ru-RU" sz="2400" b="1" dirty="0">
                <a:solidFill>
                  <a:srgbClr val="562212"/>
                </a:solidFill>
              </a:rPr>
              <a:t>«СТАРТ – Искусственный интеллект-1»</a:t>
            </a:r>
          </a:p>
          <a:p>
            <a:pPr>
              <a:defRPr/>
            </a:pPr>
            <a:endParaRPr sz="2000" dirty="0">
              <a:latin typeface="+mj-lt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087888" y="426206"/>
            <a:ext cx="6864344" cy="53433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xmlns="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82" y="4532348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ольцо 27">
            <a:extLst>
              <a:ext uri="{FF2B5EF4-FFF2-40B4-BE49-F238E27FC236}">
                <a16:creationId xmlns:a16="http://schemas.microsoft.com/office/drawing/2014/main" xmlns="" id="{CC926E41-8E14-78F0-7CBB-A32DE3341C3B}"/>
              </a:ext>
            </a:extLst>
          </p:cNvPr>
          <p:cNvSpPr/>
          <p:nvPr/>
        </p:nvSpPr>
        <p:spPr bwMode="auto">
          <a:xfrm>
            <a:off x="6132013" y="1342378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FF1864-5D73-F8E6-A265-67457CC8075B}"/>
              </a:ext>
            </a:extLst>
          </p:cNvPr>
          <p:cNvSpPr txBox="1"/>
          <p:nvPr/>
        </p:nvSpPr>
        <p:spPr bwMode="auto">
          <a:xfrm>
            <a:off x="4807974" y="6044075"/>
            <a:ext cx="61310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500" b="1" i="1" dirty="0">
                <a:solidFill>
                  <a:srgbClr val="717171"/>
                </a:solidFill>
              </a:rPr>
              <a:t>https://online.fasie.ru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1852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2189312" y="3602195"/>
            <a:ext cx="4184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до</a:t>
            </a:r>
            <a:r>
              <a:rPr lang="ru-RU" b="1" dirty="0">
                <a:solidFill>
                  <a:srgbClr val="FF0000"/>
                </a:solidFill>
              </a:rPr>
              <a:t> 50</a:t>
            </a:r>
            <a:r>
              <a:rPr lang="ru-RU" dirty="0"/>
              <a:t> млн. рублей</a:t>
            </a:r>
          </a:p>
          <a:p>
            <a:pPr>
              <a:defRPr/>
            </a:pPr>
            <a:r>
              <a:rPr lang="ru-RU" dirty="0"/>
              <a:t>Софинансирование не менее 15% от суммы гранта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78483" y="4417502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18 - 24</a:t>
            </a:r>
            <a:r>
              <a:rPr lang="ru-RU" dirty="0"/>
              <a:t> месяца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043738" y="5028746"/>
            <a:ext cx="8771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Создана интеллектуальная собственность (права оформлены на предприятие)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Завершен НИОКР, коммерциализация новой продукции в течении 5 лет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706683" y="3844705"/>
            <a:ext cx="360000" cy="366546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739921" y="4448225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40657" y="3854304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73174" y="4458948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009959" y="5143598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101950" y="971887"/>
            <a:ext cx="10801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562212"/>
                </a:solidFill>
                <a:cs typeface="Arial"/>
              </a:rPr>
              <a:t>Поддержка МИП, выполняющих работы в качестве Дизайн-центров ЭКБ и РЭА, реализующих проекты в области проектирования и разработки новых изделий электронной компонентной базы  и электронной (радиоэлектронной) продукции (аппаратуры), имеющих перспективу коммерциализации</a:t>
            </a:r>
          </a:p>
          <a:p>
            <a:pPr>
              <a:defRPr/>
            </a:pPr>
            <a:r>
              <a:rPr lang="ru-RU" sz="1600" dirty="0">
                <a:solidFill>
                  <a:srgbClr val="562212"/>
                </a:solidFill>
                <a:cs typeface="Arial"/>
              </a:rPr>
              <a:t>МИП согласно №209-ФЗ</a:t>
            </a:r>
            <a:endParaRPr sz="1600" dirty="0"/>
          </a:p>
        </p:txBody>
      </p:sp>
      <p:sp>
        <p:nvSpPr>
          <p:cNvPr id="28" name="Кольцо 27"/>
          <p:cNvSpPr/>
          <p:nvPr/>
        </p:nvSpPr>
        <p:spPr bwMode="auto">
          <a:xfrm>
            <a:off x="623392" y="11643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 flipV="1">
            <a:off x="853047" y="2278775"/>
            <a:ext cx="10485906" cy="810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2289428" y="280981"/>
            <a:ext cx="7693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      </a:t>
            </a:r>
            <a:r>
              <a:rPr lang="ru-RU" sz="2800" b="1" dirty="0">
                <a:solidFill>
                  <a:srgbClr val="562212"/>
                </a:solidFill>
              </a:rPr>
              <a:t>Программа</a:t>
            </a:r>
            <a:r>
              <a:rPr lang="en-US" sz="2800" b="1" dirty="0">
                <a:solidFill>
                  <a:srgbClr val="562212"/>
                </a:solidFill>
              </a:rPr>
              <a:t> </a:t>
            </a:r>
            <a:r>
              <a:rPr lang="ru-RU" sz="2800" b="1" dirty="0">
                <a:solidFill>
                  <a:srgbClr val="562212"/>
                </a:solidFill>
              </a:rPr>
              <a:t>«РАЗВИТИЕ-ЭЛЕКТРОНИКА»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639616" y="192912"/>
            <a:ext cx="7272808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7DB795-466A-CE6B-8940-DAAD7A62C0BD}"/>
              </a:ext>
            </a:extLst>
          </p:cNvPr>
          <p:cNvSpPr txBox="1"/>
          <p:nvPr/>
        </p:nvSpPr>
        <p:spPr bwMode="auto">
          <a:xfrm>
            <a:off x="725354" y="6090086"/>
            <a:ext cx="104348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1" dirty="0">
                <a:solidFill>
                  <a:srgbClr val="717171"/>
                </a:solidFill>
                <a:latin typeface="Montserrat Regular" panose="00000500000000000000" pitchFamily="2" charset="-52"/>
              </a:rPr>
              <a:t>Подать заявку на сайте : </a:t>
            </a:r>
            <a:r>
              <a:rPr lang="en-US" sz="1400" b="1" i="1" dirty="0">
                <a:solidFill>
                  <a:srgbClr val="717171"/>
                </a:solidFill>
                <a:latin typeface="Montserrat Regular" panose="00000500000000000000" pitchFamily="2" charset="-52"/>
              </a:rPr>
              <a:t>https://online.fasie.ru</a:t>
            </a:r>
            <a:endParaRPr lang="ru-RU" sz="1400" b="1" i="1" u="none" strike="noStrike" dirty="0">
              <a:solidFill>
                <a:srgbClr val="717171"/>
              </a:solidFill>
              <a:effectLst/>
              <a:latin typeface="Montserrat Regular" panose="00000500000000000000" pitchFamily="2" charset="-52"/>
            </a:endParaRPr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xmlns="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89" y="5133747"/>
            <a:ext cx="360000" cy="33855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32">
            <a:extLst>
              <a:ext uri="{FF2B5EF4-FFF2-40B4-BE49-F238E27FC236}">
                <a16:creationId xmlns:a16="http://schemas.microsoft.com/office/drawing/2014/main" xmlns="" id="{9019F05B-EA2A-E177-272B-127FA9761944}"/>
              </a:ext>
            </a:extLst>
          </p:cNvPr>
          <p:cNvSpPr/>
          <p:nvPr/>
        </p:nvSpPr>
        <p:spPr bwMode="auto">
          <a:xfrm>
            <a:off x="1241065" y="2672234"/>
            <a:ext cx="3888432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FFC2FB5-C049-BDDD-B68B-079131DE3D1C}"/>
              </a:ext>
            </a:extLst>
          </p:cNvPr>
          <p:cNvSpPr/>
          <p:nvPr/>
        </p:nvSpPr>
        <p:spPr bwMode="auto">
          <a:xfrm>
            <a:off x="906681" y="2738427"/>
            <a:ext cx="6762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</a:t>
            </a:r>
            <a:r>
              <a:rPr lang="ru-RU" sz="2800" b="1" dirty="0">
                <a:solidFill>
                  <a:srgbClr val="562212"/>
                </a:solidFill>
              </a:rPr>
              <a:t>«</a:t>
            </a:r>
            <a:r>
              <a:rPr lang="ru-RU" sz="2800" b="1" dirty="0" err="1">
                <a:solidFill>
                  <a:srgbClr val="562212"/>
                </a:solidFill>
              </a:rPr>
              <a:t>ДизайнЦентры</a:t>
            </a:r>
            <a:r>
              <a:rPr lang="ru-RU" sz="2800" b="1" dirty="0">
                <a:solidFill>
                  <a:srgbClr val="562212"/>
                </a:solidFill>
              </a:rPr>
              <a:t> - ЭКБ»</a:t>
            </a:r>
          </a:p>
        </p:txBody>
      </p:sp>
      <p:sp>
        <p:nvSpPr>
          <p:cNvPr id="13" name="Скругленный прямоугольник 32">
            <a:extLst>
              <a:ext uri="{FF2B5EF4-FFF2-40B4-BE49-F238E27FC236}">
                <a16:creationId xmlns:a16="http://schemas.microsoft.com/office/drawing/2014/main" xmlns="" id="{5BECE35C-A22B-9677-971D-FCE36213CCFE}"/>
              </a:ext>
            </a:extLst>
          </p:cNvPr>
          <p:cNvSpPr/>
          <p:nvPr/>
        </p:nvSpPr>
        <p:spPr bwMode="auto">
          <a:xfrm>
            <a:off x="6244282" y="2666843"/>
            <a:ext cx="3942487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A43BC97-7396-2815-C067-9A7188E1F6E9}"/>
              </a:ext>
            </a:extLst>
          </p:cNvPr>
          <p:cNvSpPr/>
          <p:nvPr/>
        </p:nvSpPr>
        <p:spPr bwMode="auto">
          <a:xfrm>
            <a:off x="6341101" y="3850942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pic>
        <p:nvPicPr>
          <p:cNvPr id="19" name="Picture 6" descr="https://stomatologspb.ru/wp-content/uploads/ruble_PNG26.png">
            <a:extLst>
              <a:ext uri="{FF2B5EF4-FFF2-40B4-BE49-F238E27FC236}">
                <a16:creationId xmlns:a16="http://schemas.microsoft.com/office/drawing/2014/main" xmlns="" id="{250715C0-CCB5-83A3-B30C-7535B622B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336589" y="3815590"/>
            <a:ext cx="360000" cy="360000"/>
          </a:xfrm>
          <a:prstGeom prst="rect">
            <a:avLst/>
          </a:prstGeom>
          <a:noFill/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1AC8052-C9DB-29AB-4BD4-C3990E08D41F}"/>
              </a:ext>
            </a:extLst>
          </p:cNvPr>
          <p:cNvSpPr/>
          <p:nvPr/>
        </p:nvSpPr>
        <p:spPr bwMode="auto">
          <a:xfrm>
            <a:off x="7907591" y="3578643"/>
            <a:ext cx="4225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до</a:t>
            </a:r>
            <a:r>
              <a:rPr lang="ru-RU" b="1" dirty="0">
                <a:solidFill>
                  <a:srgbClr val="FF0000"/>
                </a:solidFill>
              </a:rPr>
              <a:t> 25</a:t>
            </a:r>
            <a:r>
              <a:rPr lang="ru-RU" dirty="0"/>
              <a:t> млн. рублей </a:t>
            </a:r>
          </a:p>
          <a:p>
            <a:pPr>
              <a:defRPr/>
            </a:pPr>
            <a:r>
              <a:rPr lang="ru-RU" dirty="0"/>
              <a:t>Софинансирование не менее 15% от суммы гранта</a:t>
            </a:r>
            <a:endParaRPr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C44F765-EF73-E02A-DC21-4656716CEE7A}"/>
              </a:ext>
            </a:extLst>
          </p:cNvPr>
          <p:cNvSpPr/>
          <p:nvPr/>
        </p:nvSpPr>
        <p:spPr bwMode="auto">
          <a:xfrm>
            <a:off x="6446194" y="4438968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pic>
        <p:nvPicPr>
          <p:cNvPr id="26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xmlns="" id="{B3D19D49-C674-3796-BB9F-C734C71CF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336589" y="4451275"/>
            <a:ext cx="360000" cy="360000"/>
          </a:xfrm>
          <a:prstGeom prst="rect">
            <a:avLst/>
          </a:prstGeom>
          <a:noFill/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E90E7D3-EF12-2C8B-49B7-8AFBEB97B6CA}"/>
              </a:ext>
            </a:extLst>
          </p:cNvPr>
          <p:cNvSpPr/>
          <p:nvPr/>
        </p:nvSpPr>
        <p:spPr bwMode="auto">
          <a:xfrm>
            <a:off x="7907591" y="4450914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18 - 24</a:t>
            </a:r>
            <a:r>
              <a:rPr lang="ru-RU" dirty="0"/>
              <a:t> месяца</a:t>
            </a:r>
            <a:endParaRPr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5E7EAB6-F159-1C62-2AF0-CF3E2954A735}"/>
              </a:ext>
            </a:extLst>
          </p:cNvPr>
          <p:cNvSpPr/>
          <p:nvPr/>
        </p:nvSpPr>
        <p:spPr bwMode="auto">
          <a:xfrm>
            <a:off x="5942804" y="2710626"/>
            <a:ext cx="6762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</a:t>
            </a:r>
            <a:r>
              <a:rPr lang="ru-RU" sz="2800" b="1" dirty="0">
                <a:solidFill>
                  <a:srgbClr val="562212"/>
                </a:solidFill>
              </a:rPr>
              <a:t>«</a:t>
            </a:r>
            <a:r>
              <a:rPr lang="ru-RU" sz="2800" b="1" dirty="0" err="1">
                <a:solidFill>
                  <a:srgbClr val="562212"/>
                </a:solidFill>
              </a:rPr>
              <a:t>ДизайнЦентры</a:t>
            </a:r>
            <a:r>
              <a:rPr lang="ru-RU" sz="2800" b="1" dirty="0">
                <a:solidFill>
                  <a:srgbClr val="562212"/>
                </a:solidFill>
              </a:rPr>
              <a:t> - РЭА»</a:t>
            </a:r>
          </a:p>
        </p:txBody>
      </p:sp>
    </p:spTree>
    <p:extLst>
      <p:ext uri="{BB962C8B-B14F-4D97-AF65-F5344CB8AC3E}">
        <p14:creationId xmlns:p14="http://schemas.microsoft.com/office/powerpoint/2010/main" val="2844499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306625" y="3084657"/>
            <a:ext cx="3742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ru-RU" dirty="0"/>
              <a:t>до</a:t>
            </a:r>
            <a:r>
              <a:rPr lang="ru-RU" b="1" dirty="0">
                <a:solidFill>
                  <a:srgbClr val="FF0000"/>
                </a:solidFill>
              </a:rPr>
              <a:t> 50</a:t>
            </a:r>
            <a:r>
              <a:rPr lang="ru-RU" dirty="0"/>
              <a:t> млн. рублей на НИОКР</a:t>
            </a:r>
          </a:p>
          <a:p>
            <a:pPr>
              <a:defRPr/>
            </a:pPr>
            <a:r>
              <a:rPr lang="ru-RU" dirty="0"/>
              <a:t> 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306625" y="4076078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21/27 </a:t>
            </a:r>
            <a:r>
              <a:rPr lang="ru-RU" dirty="0"/>
              <a:t>месяцев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57931" y="4664307"/>
            <a:ext cx="3742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Заключение договора внедрения в течение 9 мес.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Сумма договора не менее </a:t>
            </a:r>
          </a:p>
          <a:p>
            <a:pPr>
              <a:defRPr/>
            </a:pPr>
            <a:r>
              <a:rPr lang="ru-RU" dirty="0"/>
              <a:t>      1 </a:t>
            </a:r>
            <a:r>
              <a:rPr lang="ru-RU" dirty="0" err="1"/>
              <a:t>млн.руб</a:t>
            </a:r>
            <a:r>
              <a:rPr lang="ru-RU" dirty="0"/>
              <a:t>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5005" y="3286793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5005" y="4089037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2" y="3297516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49" y="4099760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609683" y="4805955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394113" y="1493556"/>
            <a:ext cx="508925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dirty="0">
                <a:solidFill>
                  <a:srgbClr val="562212"/>
                </a:solidFill>
                <a:cs typeface="Arial"/>
              </a:rPr>
              <a:t>Поддержка компаний, планирующих внедрение собственных решений в области искусственного интеллекта.</a:t>
            </a:r>
          </a:p>
          <a:p>
            <a:pPr>
              <a:spcAft>
                <a:spcPts val="1200"/>
              </a:spcAft>
              <a:defRPr/>
            </a:pPr>
            <a:r>
              <a:rPr lang="ru-RU" dirty="0">
                <a:solidFill>
                  <a:srgbClr val="562212"/>
                </a:solidFill>
                <a:cs typeface="Arial"/>
              </a:rPr>
              <a:t>МИП согласно №209-ФЗ</a:t>
            </a:r>
            <a:endParaRPr lang="ru-RU" dirty="0"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78819" y="2996952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3775117" y="589647"/>
            <a:ext cx="8019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             </a:t>
            </a:r>
            <a:r>
              <a:rPr lang="ru-RU" sz="2400" b="1" dirty="0">
                <a:solidFill>
                  <a:srgbClr val="562212"/>
                </a:solidFill>
              </a:rPr>
              <a:t>Программа «Внедрение» - Искусственный интеллект</a:t>
            </a:r>
            <a:endParaRPr lang="ru-RU" b="1" dirty="0">
              <a:solidFill>
                <a:srgbClr val="562212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268913" y="483190"/>
            <a:ext cx="7831190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xmlns="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53" y="4812851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DBA556-D42F-54EF-C626-4822028BFC41}"/>
              </a:ext>
            </a:extLst>
          </p:cNvPr>
          <p:cNvSpPr txBox="1"/>
          <p:nvPr/>
        </p:nvSpPr>
        <p:spPr bwMode="auto">
          <a:xfrm>
            <a:off x="4960261" y="6134608"/>
            <a:ext cx="53620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1" dirty="0">
                <a:solidFill>
                  <a:srgbClr val="717171"/>
                </a:solidFill>
                <a:latin typeface="Montserrat Regular" panose="00000500000000000000" pitchFamily="2" charset="-52"/>
              </a:rPr>
              <a:t>Подать заявку на сайте : </a:t>
            </a:r>
            <a:r>
              <a:rPr lang="en-US" sz="1400" b="1" i="1" dirty="0">
                <a:solidFill>
                  <a:srgbClr val="717171"/>
                </a:solidFill>
                <a:latin typeface="Montserrat Regular" panose="00000500000000000000" pitchFamily="2" charset="-52"/>
              </a:rPr>
              <a:t>https://online.fasie.ru</a:t>
            </a:r>
            <a:endParaRPr lang="ru-RU" sz="1400" b="1" i="1" u="none" strike="noStrike" dirty="0">
              <a:solidFill>
                <a:srgbClr val="717171"/>
              </a:solidFill>
              <a:effectLst/>
              <a:latin typeface="Montserrat Regular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35801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306625" y="3084657"/>
            <a:ext cx="3742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до</a:t>
            </a:r>
            <a:r>
              <a:rPr lang="ru-RU" b="1" dirty="0">
                <a:solidFill>
                  <a:srgbClr val="FF0000"/>
                </a:solidFill>
              </a:rPr>
              <a:t> 30</a:t>
            </a:r>
            <a:r>
              <a:rPr lang="ru-RU" dirty="0"/>
              <a:t> млн. рублей на НИОКР</a:t>
            </a:r>
          </a:p>
          <a:p>
            <a:pPr>
              <a:defRPr/>
            </a:pPr>
            <a:r>
              <a:rPr lang="ru-RU" dirty="0"/>
              <a:t> Софинансирование не менее 50%  от суммы гранта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306625" y="4076078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18/24 </a:t>
            </a:r>
            <a:r>
              <a:rPr lang="ru-RU" dirty="0"/>
              <a:t>месяцев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57931" y="4664307"/>
            <a:ext cx="3742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Завершен НИОКР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Подана заявка на регистрацию РИД в РФ или за рубежом.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5005" y="3286793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5005" y="4089037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2" y="3297516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49" y="4099760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609683" y="4805955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394113" y="1493556"/>
            <a:ext cx="5654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Поддержка компаний, выполняющих перспективные разработки и имеющих зарубежных партнеров, за счет взаимодействия получить возможность вывести свою (а также совместно разработанную) продукцию на зарубежные рынки.</a:t>
            </a:r>
          </a:p>
          <a:p>
            <a:pPr>
              <a:spcAft>
                <a:spcPts val="1200"/>
              </a:spcAft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МИП согласно №209-ФЗ</a:t>
            </a:r>
            <a:endParaRPr lang="ru-RU" dirty="0"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78819" y="2996952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5951984" y="493115"/>
            <a:ext cx="5760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562212"/>
                </a:solidFill>
              </a:rPr>
              <a:t>Российско-Узбекистанский конкурс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807968" y="461783"/>
            <a:ext cx="5904655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xmlns="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53" y="4812851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DBA556-D42F-54EF-C626-4822028BFC41}"/>
              </a:ext>
            </a:extLst>
          </p:cNvPr>
          <p:cNvSpPr txBox="1"/>
          <p:nvPr/>
        </p:nvSpPr>
        <p:spPr bwMode="auto">
          <a:xfrm>
            <a:off x="4960261" y="6134607"/>
            <a:ext cx="53620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400" b="1" i="1" dirty="0">
                <a:solidFill>
                  <a:srgbClr val="717171"/>
                </a:solidFill>
              </a:rPr>
              <a:t>https://online.fasie.ru</a:t>
            </a:r>
            <a:endParaRPr lang="ru-RU" sz="1400" b="1" i="1" u="none" strike="noStrike" dirty="0">
              <a:solidFill>
                <a:srgbClr val="71717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293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306625" y="2806828"/>
            <a:ext cx="3742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до</a:t>
            </a:r>
            <a:r>
              <a:rPr lang="ru-RU" b="1" dirty="0">
                <a:solidFill>
                  <a:srgbClr val="FF0000"/>
                </a:solidFill>
              </a:rPr>
              <a:t> 30</a:t>
            </a:r>
            <a:r>
              <a:rPr lang="ru-RU" dirty="0"/>
              <a:t> млн. рублей на НИОКР</a:t>
            </a:r>
          </a:p>
          <a:p>
            <a:pPr>
              <a:defRPr/>
            </a:pPr>
            <a:r>
              <a:rPr lang="ru-RU" dirty="0"/>
              <a:t> Софинансирование не менее 20%  от суммы гранта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306625" y="3760954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12/18</a:t>
            </a:r>
            <a:r>
              <a:rPr lang="ru-RU" dirty="0"/>
              <a:t> месяцев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262462" y="4154745"/>
            <a:ext cx="38616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Завершен технологический проект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Объем привлеченных внебюджетных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Заявление о включении продукции в Единый реестр программ для ЭВМ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67232" y="2934534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67232" y="3751428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97852" y="2916067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40340" y="3755027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431864" y="4528273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-49164" y="894782"/>
            <a:ext cx="4180665" cy="596321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524365" y="1403226"/>
            <a:ext cx="50892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400" dirty="0">
                <a:solidFill>
                  <a:srgbClr val="562212"/>
                </a:solidFill>
                <a:latin typeface="Arial"/>
                <a:cs typeface="Arial"/>
              </a:rPr>
              <a:t>Поддержка компаний, ориентированных на разработку и коммерциализацию продуктов, сервисов и решений с использованием технологий искусственного интеллекта</a:t>
            </a:r>
          </a:p>
          <a:p>
            <a:pPr>
              <a:spcAft>
                <a:spcPts val="1200"/>
              </a:spcAft>
              <a:defRPr/>
            </a:pPr>
            <a:r>
              <a:rPr lang="ru-RU" sz="1400" dirty="0">
                <a:solidFill>
                  <a:srgbClr val="562212"/>
                </a:solidFill>
                <a:latin typeface="Arial"/>
                <a:cs typeface="Arial"/>
              </a:rPr>
              <a:t>МИП согласно №209-ФЗ</a:t>
            </a:r>
            <a:endParaRPr lang="ru-RU" dirty="0"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78819" y="2708920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1655643" y="266541"/>
            <a:ext cx="12223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562212"/>
                </a:solidFill>
              </a:rPr>
              <a:t>             Программа «Коммерциализация - Искусственный интеллект»</a:t>
            </a:r>
            <a:endParaRPr sz="2400" b="1" dirty="0">
              <a:solidFill>
                <a:srgbClr val="562212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135560" y="129575"/>
            <a:ext cx="9666253" cy="7124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xmlns="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77" y="4497246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BEC127-98AE-49DF-70C7-61C73FBC3453}"/>
              </a:ext>
            </a:extLst>
          </p:cNvPr>
          <p:cNvSpPr txBox="1"/>
          <p:nvPr/>
        </p:nvSpPr>
        <p:spPr bwMode="auto">
          <a:xfrm>
            <a:off x="4686619" y="6269334"/>
            <a:ext cx="61310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500" b="1" i="1" dirty="0">
                <a:solidFill>
                  <a:srgbClr val="717171"/>
                </a:solidFill>
              </a:rPr>
              <a:t>https://online.fasie.ru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5364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86B16A-4C6E-C2FF-2052-758592DC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945655"/>
            <a:ext cx="10515600" cy="28083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spc="-21" dirty="0">
                <a:solidFill>
                  <a:srgbClr val="672E17"/>
                </a:solidFill>
              </a:rPr>
              <a:t>  +7 (843) 222-90-60 (доб.№ 124, 129, 280)</a:t>
            </a:r>
          </a:p>
          <a:p>
            <a:pPr marL="0" indent="0" algn="ctr">
              <a:buNone/>
            </a:pPr>
            <a:endParaRPr lang="ru-RU" sz="2800" spc="-21" dirty="0">
              <a:solidFill>
                <a:srgbClr val="672E17"/>
              </a:solidFill>
            </a:endParaRPr>
          </a:p>
          <a:p>
            <a:pPr marL="0" indent="0" algn="ctr">
              <a:buNone/>
            </a:pPr>
            <a:r>
              <a:rPr lang="ru-RU" sz="2800" spc="2" dirty="0">
                <a:solidFill>
                  <a:srgbClr val="672E17"/>
                </a:solidFill>
              </a:rPr>
              <a:t>       </a:t>
            </a:r>
            <a:r>
              <a:rPr lang="en-US" sz="2800" spc="2" dirty="0">
                <a:solidFill>
                  <a:srgbClr val="672E17"/>
                </a:solidFill>
              </a:rPr>
              <a:t>A.Salikhov72@yandex.ru</a:t>
            </a:r>
            <a:endParaRPr lang="ru-RU" sz="2800" spc="2" dirty="0">
              <a:solidFill>
                <a:srgbClr val="672E17"/>
              </a:solidFill>
            </a:endParaRPr>
          </a:p>
          <a:p>
            <a:pPr marL="0" indent="0" algn="ctr">
              <a:buNone/>
            </a:pPr>
            <a:endParaRPr lang="en-US" sz="2800" spc="2" dirty="0">
              <a:solidFill>
                <a:srgbClr val="672E17"/>
              </a:solidFill>
            </a:endParaRPr>
          </a:p>
          <a:p>
            <a:pPr marL="0" indent="0" algn="ctr">
              <a:buNone/>
            </a:pPr>
            <a:r>
              <a:rPr lang="ru-RU" sz="2800" spc="2" dirty="0">
                <a:solidFill>
                  <a:srgbClr val="672E17"/>
                </a:solidFill>
              </a:rPr>
              <a:t>г. Казань, </a:t>
            </a:r>
            <a:r>
              <a:rPr lang="ru-RU" sz="2800" spc="2" dirty="0" err="1">
                <a:solidFill>
                  <a:srgbClr val="672E17"/>
                </a:solidFill>
              </a:rPr>
              <a:t>ул.Петербургская</a:t>
            </a:r>
            <a:r>
              <a:rPr lang="ru-RU" sz="2800" spc="2" dirty="0">
                <a:solidFill>
                  <a:srgbClr val="672E17"/>
                </a:solidFill>
              </a:rPr>
              <a:t>, д.28,                                                       «Дом предпринимателя»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xmlns="" id="{937B05D6-1291-6356-403E-4DC78289E59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633049" y="896284"/>
            <a:ext cx="9120049" cy="1133954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8086" algn="ctr">
              <a:spcBef>
                <a:spcPts val="418"/>
              </a:spcBef>
              <a:defRPr/>
            </a:pPr>
            <a:r>
              <a:rPr lang="ru-RU" sz="30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Информация о контактах регионального представителя</a:t>
            </a:r>
            <a:r>
              <a:rPr lang="ru-RU" sz="24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" name="Picture 4" descr="Фонд содействия инновациям принимает заявки на участие в конкурсах - сайт  МЦРП «Новый Ростов»">
            <a:extLst>
              <a:ext uri="{FF2B5EF4-FFF2-40B4-BE49-F238E27FC236}">
                <a16:creationId xmlns:a16="http://schemas.microsoft.com/office/drawing/2014/main" xmlns="" id="{400BD166-7029-E984-8B5A-0831BFD8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0" y="156862"/>
            <a:ext cx="1872954" cy="78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Главная - ФППРТ">
            <a:extLst>
              <a:ext uri="{FF2B5EF4-FFF2-40B4-BE49-F238E27FC236}">
                <a16:creationId xmlns:a16="http://schemas.microsoft.com/office/drawing/2014/main" xmlns="" id="{5E345FEB-8EE5-7FC4-2B00-0AA886860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62947"/>
            <a:ext cx="2090057" cy="61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126F0B0-FA92-FA19-2AAF-0928CCA7A945}"/>
              </a:ext>
            </a:extLst>
          </p:cNvPr>
          <p:cNvSpPr txBox="1"/>
          <p:nvPr/>
        </p:nvSpPr>
        <p:spPr>
          <a:xfrm>
            <a:off x="1775520" y="1989262"/>
            <a:ext cx="8856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-21" dirty="0">
                <a:solidFill>
                  <a:srgbClr val="672E17"/>
                </a:solidFill>
              </a:rPr>
              <a:t>ОБРАТИТЬСЯ</a:t>
            </a:r>
            <a:r>
              <a:rPr lang="ru-RU" sz="1800" b="1" spc="-18" dirty="0">
                <a:solidFill>
                  <a:srgbClr val="672E17"/>
                </a:solidFill>
              </a:rPr>
              <a:t> </a:t>
            </a:r>
            <a:r>
              <a:rPr lang="ru-RU" sz="1800" b="1" dirty="0">
                <a:solidFill>
                  <a:srgbClr val="672E17"/>
                </a:solidFill>
              </a:rPr>
              <a:t>В</a:t>
            </a:r>
            <a:r>
              <a:rPr lang="ru-RU" sz="1800" b="1" spc="-27" dirty="0">
                <a:solidFill>
                  <a:srgbClr val="672E17"/>
                </a:solidFill>
              </a:rPr>
              <a:t> </a:t>
            </a:r>
            <a:r>
              <a:rPr lang="ru-RU" sz="1800" b="1" spc="2" dirty="0">
                <a:solidFill>
                  <a:srgbClr val="672E17"/>
                </a:solidFill>
              </a:rPr>
              <a:t>ФОНД: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858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 bwMode="auto">
          <a:xfrm>
            <a:off x="6767381" y="1348532"/>
            <a:ext cx="4343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Для физических лиц, не являющихся ИП 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и применяющих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«Налог на профессиональный доход» </a:t>
            </a:r>
            <a:r>
              <a:rPr lang="ru-RU" sz="1400">
                <a:solidFill>
                  <a:srgbClr val="2C2A29"/>
                </a:solidFill>
                <a:latin typeface="Circe"/>
              </a:rPr>
              <a:t>в соответствии с Федеральным законом от 27.11.2018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№422-ФЗ</a:t>
            </a:r>
            <a:endParaRPr lang="ru-RU" sz="1400" b="1">
              <a:solidFill>
                <a:srgbClr val="BE510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624202" y="2724329"/>
            <a:ext cx="2221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50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500 тысяч </a:t>
            </a:r>
            <a:r>
              <a:rPr lang="ru-RU"/>
              <a:t>рублей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624202" y="3633318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632567" y="4388419"/>
            <a:ext cx="3944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5,5 % годовых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2867494"/>
            <a:ext cx="360000" cy="360000"/>
          </a:xfrm>
          <a:prstGeom prst="rect">
            <a:avLst/>
          </a:prstGeom>
          <a:noFill/>
        </p:spPr>
      </p:pic>
      <p:pic>
        <p:nvPicPr>
          <p:cNvPr id="33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3637984"/>
            <a:ext cx="360000" cy="360000"/>
          </a:xfrm>
          <a:prstGeom prst="rect">
            <a:avLst/>
          </a:prstGeom>
          <a:noFill/>
        </p:spPr>
      </p:pic>
      <p:pic>
        <p:nvPicPr>
          <p:cNvPr id="3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12526" y="4388419"/>
            <a:ext cx="387692" cy="3600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 bwMode="auto">
          <a:xfrm>
            <a:off x="5935904" y="2878217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6052121" y="3648707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936228" y="4399142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СТАВКА</a:t>
            </a:r>
            <a:endParaRPr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«САМОЗАНЯТЫЕ 2023»</a:t>
            </a:r>
            <a:endParaRPr/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5919496" y="440562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Кольцо 4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49" name="Прямая соединительная линия 48"/>
          <p:cNvCxnSpPr>
            <a:cxnSpLocks/>
          </p:cNvCxnSpPr>
          <p:nvPr/>
        </p:nvCxnSpPr>
        <p:spPr bwMode="auto">
          <a:xfrm>
            <a:off x="6002669" y="2370773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8"/>
          <p:cNvSpPr/>
          <p:nvPr/>
        </p:nvSpPr>
        <p:spPr bwMode="auto">
          <a:xfrm>
            <a:off x="5919496" y="440562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F6735D-A74E-DD3D-FF96-243188EC3F13}"/>
              </a:ext>
            </a:extLst>
          </p:cNvPr>
          <p:cNvSpPr txBox="1"/>
          <p:nvPr/>
        </p:nvSpPr>
        <p:spPr>
          <a:xfrm>
            <a:off x="173502" y="1103563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 bwMode="auto">
          <a:xfrm>
            <a:off x="379158" y="1678779"/>
            <a:ext cx="5659821" cy="7514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algn="ctr">
              <a:lnSpc>
                <a:spcPct val="101000"/>
              </a:lnSpc>
              <a:spcBef>
                <a:spcPts val="95"/>
              </a:spcBef>
              <a:defRPr/>
            </a:pPr>
            <a:r>
              <a:rPr lang="ru-RU" sz="1600" b="1" spc="-65" dirty="0">
                <a:solidFill>
                  <a:srgbClr val="1D1D1B"/>
                </a:solidFill>
                <a:cs typeface="Calibri"/>
              </a:rPr>
              <a:t>ПОРУЧИТЕЛЬСТВО СУБЪЕКТАМ МСП И САМОЗАНЯТЫМ ГРАЖДАНАМ, НЕ РАСПОЛАГАЮЩИМ ДОСТАТОЧНЫМ ЗАЛОГОВЫМ ОБЕСПЕЧЕНИЕМ ПРИ ПОЛУЧЕНИИ КРЕДИТА</a:t>
            </a:r>
            <a:endParaRPr lang="ru-RU" sz="1950" b="1" spc="-65" dirty="0">
              <a:solidFill>
                <a:srgbClr val="1D1D1B"/>
              </a:solidFill>
              <a:cs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88394" y="1636460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2" name="Параллелограмм 11"/>
          <p:cNvSpPr/>
          <p:nvPr/>
        </p:nvSpPr>
        <p:spPr bwMode="auto">
          <a:xfrm>
            <a:off x="178474" y="231072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24288" y="271979"/>
            <a:ext cx="184731" cy="707886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cap="all" dirty="0">
              <a:solidFill>
                <a:prstClr val="white"/>
              </a:solidFill>
              <a:latin typeface="Arial Black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cs typeface="Arial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6676681" y="1636460"/>
            <a:ext cx="5337183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3" name="Параллелограмм 42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851882" y="297430"/>
            <a:ext cx="8780622" cy="369332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7701" algn="ctr" defTabSz="554492" rtl="0">
              <a:spcBef>
                <a:spcPts val="64"/>
              </a:spcBef>
            </a:pPr>
            <a:r>
              <a:rPr lang="ru-RU" b="1" kern="120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 «ГАРАНТИЙНЫЙ ФОНД РЕСПУБЛИКИ ТАТАРСТАН»</a:t>
            </a:r>
            <a:endParaRPr lang="ru-RU" kern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E5646CD-282D-4A1D-816D-9A1F3CD7A9FE}"/>
              </a:ext>
            </a:extLst>
          </p:cNvPr>
          <p:cNvSpPr/>
          <p:nvPr/>
        </p:nvSpPr>
        <p:spPr>
          <a:xfrm>
            <a:off x="559304" y="2726116"/>
            <a:ext cx="57421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условия предоставления поручительств:</a:t>
            </a:r>
          </a:p>
          <a:p>
            <a:r>
              <a:rPr lang="ru-RU" dirty="0"/>
              <a:t>- сумма поручительства до 70 млн </a:t>
            </a:r>
            <a:r>
              <a:rPr lang="ru-RU" dirty="0" err="1"/>
              <a:t>руб</a:t>
            </a:r>
            <a:r>
              <a:rPr lang="ru-RU" dirty="0"/>
              <a:t>;</a:t>
            </a:r>
          </a:p>
          <a:p>
            <a:r>
              <a:rPr lang="ru-RU" dirty="0"/>
              <a:t>- доля поручительства до 70% от суммы кредита, банковской гарантии;</a:t>
            </a:r>
          </a:p>
          <a:p>
            <a:r>
              <a:rPr lang="ru-RU" dirty="0"/>
              <a:t>- комиссия 0,5 – 1 % от суммы предоставляемого поручительства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1AD52A4-4948-4F74-B13F-9C2C2E4B569B}"/>
              </a:ext>
            </a:extLst>
          </p:cNvPr>
          <p:cNvSpPr/>
          <p:nvPr/>
        </p:nvSpPr>
        <p:spPr>
          <a:xfrm>
            <a:off x="6600056" y="1885214"/>
            <a:ext cx="5490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92" rtl="0"/>
            <a:r>
              <a:rPr lang="ru-RU" sz="1600" b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УСЛУГИ ЕДИНОГО ЦЕНТРА КРЕДИТОВАНИЯ</a:t>
            </a:r>
            <a:endParaRPr lang="ru-RU" sz="1600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B3AFFC-E1ED-49DE-AFB6-D368C5460B6D}"/>
              </a:ext>
            </a:extLst>
          </p:cNvPr>
          <p:cNvSpPr/>
          <p:nvPr/>
        </p:nvSpPr>
        <p:spPr>
          <a:xfrm>
            <a:off x="6676681" y="3068960"/>
            <a:ext cx="5880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Подбор оптимального кредитного продукта;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Помощь в выборе финансовой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Консультация по подготовке документов;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Безвозмездное оказание услуг</a:t>
            </a:r>
          </a:p>
        </p:txBody>
      </p:sp>
    </p:spTree>
    <p:extLst>
      <p:ext uri="{BB962C8B-B14F-4D97-AF65-F5344CB8AC3E}">
        <p14:creationId xmlns:p14="http://schemas.microsoft.com/office/powerpoint/2010/main" val="1724607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24288" y="271979"/>
            <a:ext cx="184731" cy="707886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cap="all" dirty="0">
              <a:solidFill>
                <a:prstClr val="white"/>
              </a:solidFill>
              <a:latin typeface="Arial Black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cs typeface="Arial"/>
            </a:endParaRPr>
          </a:p>
        </p:txBody>
      </p:sp>
      <p:sp>
        <p:nvSpPr>
          <p:cNvPr id="43" name="Параллелограмм 42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851882" y="297430"/>
            <a:ext cx="9428694" cy="369332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7701" algn="ctr" defTabSz="554492" rtl="0">
              <a:spcBef>
                <a:spcPts val="64"/>
              </a:spcBef>
            </a:pPr>
            <a:r>
              <a:rPr lang="ru-RU" b="1" kern="120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 «ГАРАНТИЙНЫЙ ФОНД РЕСПУБЛИКИ ТАТАРСТАН»</a:t>
            </a:r>
            <a:endParaRPr lang="ru-RU" kern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F458EA1C-EA9B-43CB-B7C7-6F65F7D84B71}"/>
              </a:ext>
            </a:extLst>
          </p:cNvPr>
          <p:cNvGraphicFramePr>
            <a:graphicFrameLocks noGrp="1"/>
          </p:cNvGraphicFramePr>
          <p:nvPr/>
        </p:nvGraphicFramePr>
        <p:xfrm>
          <a:off x="1271464" y="1484784"/>
          <a:ext cx="10009113" cy="4637038"/>
        </p:xfrm>
        <a:graphic>
          <a:graphicData uri="http://schemas.openxmlformats.org/drawingml/2006/table">
            <a:tbl>
              <a:tblPr firstRow="1" firstCol="1" bandRow="1"/>
              <a:tblGrid>
                <a:gridCol w="2317788">
                  <a:extLst>
                    <a:ext uri="{9D8B030D-6E8A-4147-A177-3AD203B41FA5}">
                      <a16:colId xmlns:a16="http://schemas.microsoft.com/office/drawing/2014/main" xmlns="" val="2977752119"/>
                    </a:ext>
                  </a:extLst>
                </a:gridCol>
                <a:gridCol w="1903284">
                  <a:extLst>
                    <a:ext uri="{9D8B030D-6E8A-4147-A177-3AD203B41FA5}">
                      <a16:colId xmlns:a16="http://schemas.microsoft.com/office/drawing/2014/main" xmlns="" val="163114038"/>
                    </a:ext>
                  </a:extLst>
                </a:gridCol>
                <a:gridCol w="1902213">
                  <a:extLst>
                    <a:ext uri="{9D8B030D-6E8A-4147-A177-3AD203B41FA5}">
                      <a16:colId xmlns:a16="http://schemas.microsoft.com/office/drawing/2014/main" xmlns="" val="380836912"/>
                    </a:ext>
                  </a:extLst>
                </a:gridCol>
                <a:gridCol w="1988970">
                  <a:extLst>
                    <a:ext uri="{9D8B030D-6E8A-4147-A177-3AD203B41FA5}">
                      <a16:colId xmlns:a16="http://schemas.microsoft.com/office/drawing/2014/main" xmlns="" val="1053762272"/>
                    </a:ext>
                  </a:extLst>
                </a:gridCol>
                <a:gridCol w="1896858">
                  <a:extLst>
                    <a:ext uri="{9D8B030D-6E8A-4147-A177-3AD203B41FA5}">
                      <a16:colId xmlns:a16="http://schemas.microsoft.com/office/drawing/2014/main" xmlns="" val="729076796"/>
                    </a:ext>
                  </a:extLst>
                </a:gridCol>
              </a:tblGrid>
              <a:tr h="110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ПРОДУКТА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 РАЗМЕР ПОРУЧИТЕЛЬСТВА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МАКСИМАЛЬНАЯ СУММА ПОРУЧИТЕЛЬСТВА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 ВОЗНАГРАЖДЕНИЯ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ОБЕСПЕЧЕННОСТЬ ОБЯЗАТЕЛЬСТВА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617873"/>
                  </a:ext>
                </a:extLst>
              </a:tr>
              <a:tr h="295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Стандартный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70 000 000,00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4096088"/>
                  </a:ext>
                </a:extLst>
              </a:tr>
              <a:tr h="475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Предпринимательство на селе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5 000 000,00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22379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Банковская гарантия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70 000 000,00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8383000"/>
                  </a:ext>
                </a:extLst>
              </a:tr>
              <a:tr h="162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Механизм без повторного андеррайтинга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25 000 000,00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0,75-1%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191347"/>
                  </a:ext>
                </a:extLst>
              </a:tr>
              <a:tr h="587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Гарантированный экспорт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50 000 000,00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3451560"/>
                  </a:ext>
                </a:extLst>
              </a:tr>
              <a:tr h="437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Промышленное развитие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50 000 000,00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8090877"/>
                  </a:ext>
                </a:extLst>
              </a:tr>
              <a:tr h="38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Поддержка - 2024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70 000 000,00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1487053"/>
                  </a:ext>
                </a:extLst>
              </a:tr>
              <a:tr h="38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Поддержка СВО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3 000 000,00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3969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882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AB1988-6E21-47D6-818E-1808B8D578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904BE769-8D28-476C-A8CF-A7EA80E8178F}"/>
              </a:ext>
            </a:extLst>
          </p:cNvPr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6" name="Скругленный прямоугольник 28">
              <a:extLst>
                <a:ext uri="{FF2B5EF4-FFF2-40B4-BE49-F238E27FC236}">
                  <a16:creationId xmlns:a16="http://schemas.microsoft.com/office/drawing/2014/main" xmlns="" id="{275D2A33-4DCB-4147-B134-C7D7976ADCAA}"/>
                </a:ext>
              </a:extLst>
            </p:cNvPr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кругленный прямоугольник 14">
              <a:extLst>
                <a:ext uri="{FF2B5EF4-FFF2-40B4-BE49-F238E27FC236}">
                  <a16:creationId xmlns:a16="http://schemas.microsoft.com/office/drawing/2014/main" xmlns="" id="{18C0121E-3718-4662-9D52-4FEFAE0A225C}"/>
                </a:ext>
              </a:extLst>
            </p:cNvPr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 b="1" dirty="0"/>
                <a:t>МСП.РФ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0FF9F96-809E-4AC6-AA04-C764CDC700CD}"/>
              </a:ext>
            </a:extLst>
          </p:cNvPr>
          <p:cNvSpPr/>
          <p:nvPr/>
        </p:nvSpPr>
        <p:spPr bwMode="auto">
          <a:xfrm>
            <a:off x="5919496" y="522653"/>
            <a:ext cx="5190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Федеральная программа</a:t>
            </a:r>
            <a:endParaRPr lang="ru-RU" dirty="0"/>
          </a:p>
          <a:p>
            <a:pPr algn="ctr">
              <a:defRPr/>
            </a:pPr>
            <a:r>
              <a:rPr lang="ru-RU" sz="2400" b="1" dirty="0">
                <a:solidFill>
                  <a:srgbClr val="562212"/>
                </a:solidFill>
              </a:rPr>
              <a:t>«Промышленная ипотека»</a:t>
            </a:r>
            <a:endParaRPr sz="2400" dirty="0"/>
          </a:p>
        </p:txBody>
      </p:sp>
      <p:sp>
        <p:nvSpPr>
          <p:cNvPr id="9" name="Кольцо 33">
            <a:extLst>
              <a:ext uri="{FF2B5EF4-FFF2-40B4-BE49-F238E27FC236}">
                <a16:creationId xmlns:a16="http://schemas.microsoft.com/office/drawing/2014/main" xmlns="" id="{40BB8789-36FC-4622-94D4-E088ED221B69}"/>
              </a:ext>
            </a:extLst>
          </p:cNvPr>
          <p:cNvSpPr/>
          <p:nvPr/>
        </p:nvSpPr>
        <p:spPr bwMode="auto">
          <a:xfrm>
            <a:off x="6168008" y="1698643"/>
            <a:ext cx="309597" cy="32465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628F12E-A708-4BD4-85A7-5A193A61A1CE}"/>
              </a:ext>
            </a:extLst>
          </p:cNvPr>
          <p:cNvSpPr/>
          <p:nvPr/>
        </p:nvSpPr>
        <p:spPr bwMode="auto">
          <a:xfrm>
            <a:off x="6791844" y="1537803"/>
            <a:ext cx="5208812" cy="646331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spc="-15" dirty="0">
                <a:solidFill>
                  <a:srgbClr val="C79363"/>
                </a:solidFill>
                <a:cs typeface="Calibri"/>
              </a:rPr>
              <a:t>Для всех отраслей, вне зависимости от статуса МСП</a:t>
            </a:r>
            <a:endParaRPr lang="ru-RU" b="1" dirty="0">
              <a:solidFill>
                <a:srgbClr val="EB5C32"/>
              </a:solidFill>
              <a:cs typeface="Calibri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9371F696-DE9C-468F-A801-2E0768E309DD}"/>
              </a:ext>
            </a:extLst>
          </p:cNvPr>
          <p:cNvCxnSpPr>
            <a:cxnSpLocks/>
          </p:cNvCxnSpPr>
          <p:nvPr/>
        </p:nvCxnSpPr>
        <p:spPr bwMode="auto">
          <a:xfrm>
            <a:off x="6165495" y="2276872"/>
            <a:ext cx="494434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5E8987C-4C3B-45DB-823A-4C9D75FE8EA8}"/>
              </a:ext>
            </a:extLst>
          </p:cNvPr>
          <p:cNvSpPr/>
          <p:nvPr/>
        </p:nvSpPr>
        <p:spPr bwMode="auto">
          <a:xfrm>
            <a:off x="6096000" y="2791622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13" name="Picture 6" descr="https://xn--b1aqpp2b.xn----8sbg5beewf.xn--p1ai/images/9519f396-be5f-62ad-b139-a010fd802c7a.png">
            <a:extLst>
              <a:ext uri="{FF2B5EF4-FFF2-40B4-BE49-F238E27FC236}">
                <a16:creationId xmlns:a16="http://schemas.microsoft.com/office/drawing/2014/main" xmlns="" id="{6166BFCD-059C-4E0A-A198-165C7C11A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90182" y="2791622"/>
            <a:ext cx="387692" cy="360000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725AC1C-0972-4024-BE76-6EFC17BE28D1}"/>
              </a:ext>
            </a:extLst>
          </p:cNvPr>
          <p:cNvSpPr/>
          <p:nvPr/>
        </p:nvSpPr>
        <p:spPr bwMode="auto">
          <a:xfrm>
            <a:off x="7824192" y="2765305"/>
            <a:ext cx="3836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3</a:t>
            </a:r>
            <a:r>
              <a:rPr lang="ru-RU" b="1" dirty="0"/>
              <a:t> до </a:t>
            </a:r>
            <a:r>
              <a:rPr lang="ru-RU" b="1" dirty="0">
                <a:solidFill>
                  <a:srgbClr val="C00000"/>
                </a:solidFill>
              </a:rPr>
              <a:t>5% годовых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F0A7AA-6771-4625-A2C4-E8DF23EE4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093" y="3747984"/>
            <a:ext cx="1079086" cy="493819"/>
          </a:xfrm>
          <a:prstGeom prst="rect">
            <a:avLst/>
          </a:prstGeom>
        </p:spPr>
      </p:pic>
      <p:pic>
        <p:nvPicPr>
          <p:cNvPr id="16" name="Picture 6" descr="https://stomatologspb.ru/wp-content/uploads/ruble_PNG26.png">
            <a:extLst>
              <a:ext uri="{FF2B5EF4-FFF2-40B4-BE49-F238E27FC236}">
                <a16:creationId xmlns:a16="http://schemas.microsoft.com/office/drawing/2014/main" xmlns="" id="{E104F36D-3F79-46A7-802B-1D80F538C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91133" y="3814894"/>
            <a:ext cx="360000" cy="360000"/>
          </a:xfrm>
          <a:prstGeom prst="rect">
            <a:avLst/>
          </a:prstGeom>
          <a:noFill/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2D0E5FB-CC65-49AF-AA3D-943F956B55DA}"/>
              </a:ext>
            </a:extLst>
          </p:cNvPr>
          <p:cNvSpPr/>
          <p:nvPr/>
        </p:nvSpPr>
        <p:spPr bwMode="auto">
          <a:xfrm>
            <a:off x="7822226" y="3623069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3 млн </a:t>
            </a:r>
            <a:r>
              <a:rPr lang="ru-RU" dirty="0"/>
              <a:t>рублей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endParaRPr dirty="0"/>
          </a:p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500 млн </a:t>
            </a:r>
            <a:r>
              <a:rPr lang="ru-RU" dirty="0"/>
              <a:t>рублей</a:t>
            </a:r>
            <a:endParaRPr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B0CA46A-BDA6-4975-B30C-F060554C4AE5}"/>
              </a:ext>
            </a:extLst>
          </p:cNvPr>
          <p:cNvSpPr/>
          <p:nvPr/>
        </p:nvSpPr>
        <p:spPr bwMode="auto">
          <a:xfrm>
            <a:off x="6149645" y="4790025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pic>
        <p:nvPicPr>
          <p:cNvPr id="19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xmlns="" id="{CCC48674-25C3-4A90-9303-D37424D27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07179" y="4799357"/>
            <a:ext cx="360000" cy="360000"/>
          </a:xfrm>
          <a:prstGeom prst="rect">
            <a:avLst/>
          </a:prstGeom>
          <a:noFill/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1EFEF630-993A-432F-85D8-0BC0786F7478}"/>
              </a:ext>
            </a:extLst>
          </p:cNvPr>
          <p:cNvSpPr/>
          <p:nvPr/>
        </p:nvSpPr>
        <p:spPr bwMode="auto">
          <a:xfrm>
            <a:off x="7792640" y="4788664"/>
            <a:ext cx="2031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7 </a:t>
            </a:r>
            <a:r>
              <a:rPr lang="ru-RU" b="1" dirty="0"/>
              <a:t>лет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162500-2BFE-3F96-74D8-9BB33F8066A1}"/>
              </a:ext>
            </a:extLst>
          </p:cNvPr>
          <p:cNvSpPr txBox="1"/>
          <p:nvPr/>
        </p:nvSpPr>
        <p:spPr bwMode="auto">
          <a:xfrm>
            <a:off x="126472" y="1064691"/>
            <a:ext cx="3665272" cy="958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Цель: покупка недвижимости для осуществления промышленного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2036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542E98-9B17-42F8-8F71-B5AA192E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9B09153C-1C94-479A-BE46-ED5C75C01B1F}"/>
              </a:ext>
            </a:extLst>
          </p:cNvPr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6" name="Скругленный прямоугольник 28">
              <a:extLst>
                <a:ext uri="{FF2B5EF4-FFF2-40B4-BE49-F238E27FC236}">
                  <a16:creationId xmlns:a16="http://schemas.microsoft.com/office/drawing/2014/main" xmlns="" id="{7E13731D-C29F-4DCF-A59F-A9619481B458}"/>
                </a:ext>
              </a:extLst>
            </p:cNvPr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кругленный прямоугольник 14">
              <a:extLst>
                <a:ext uri="{FF2B5EF4-FFF2-40B4-BE49-F238E27FC236}">
                  <a16:creationId xmlns:a16="http://schemas.microsoft.com/office/drawing/2014/main" xmlns="" id="{2CF3187D-46D6-4A76-AE5C-6510587DDABB}"/>
                </a:ext>
              </a:extLst>
            </p:cNvPr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 b="1" dirty="0"/>
                <a:t>МСП.РФ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84AC044-E350-4BCA-BA4B-3A6C7AAAE575}"/>
              </a:ext>
            </a:extLst>
          </p:cNvPr>
          <p:cNvSpPr/>
          <p:nvPr/>
        </p:nvSpPr>
        <p:spPr bwMode="auto">
          <a:xfrm>
            <a:off x="5919496" y="522653"/>
            <a:ext cx="51903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Федеральная программа</a:t>
            </a: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rgbClr val="562212"/>
                </a:solidFill>
              </a:rPr>
              <a:t>«Программа стимулирования кредитования»</a:t>
            </a:r>
            <a:endParaRPr dirty="0"/>
          </a:p>
        </p:txBody>
      </p:sp>
      <p:sp>
        <p:nvSpPr>
          <p:cNvPr id="9" name="Кольцо 33">
            <a:extLst>
              <a:ext uri="{FF2B5EF4-FFF2-40B4-BE49-F238E27FC236}">
                <a16:creationId xmlns:a16="http://schemas.microsoft.com/office/drawing/2014/main" xmlns="" id="{DB74892D-0B27-4A32-84B6-CD94A25CFC5E}"/>
              </a:ext>
            </a:extLst>
          </p:cNvPr>
          <p:cNvSpPr/>
          <p:nvPr/>
        </p:nvSpPr>
        <p:spPr bwMode="auto">
          <a:xfrm>
            <a:off x="6096000" y="2114142"/>
            <a:ext cx="309597" cy="32465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3CE7F92-C074-4FD5-A7E1-B5E419225CA0}"/>
              </a:ext>
            </a:extLst>
          </p:cNvPr>
          <p:cNvCxnSpPr>
            <a:cxnSpLocks/>
          </p:cNvCxnSpPr>
          <p:nvPr/>
        </p:nvCxnSpPr>
        <p:spPr bwMode="auto">
          <a:xfrm>
            <a:off x="6096000" y="3018941"/>
            <a:ext cx="494434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6408D31-F154-43F5-8567-D971CCB1A703}"/>
              </a:ext>
            </a:extLst>
          </p:cNvPr>
          <p:cNvSpPr/>
          <p:nvPr/>
        </p:nvSpPr>
        <p:spPr bwMode="auto">
          <a:xfrm>
            <a:off x="6791844" y="1537803"/>
            <a:ext cx="5208812" cy="646331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spc="-15" dirty="0">
                <a:solidFill>
                  <a:srgbClr val="C79363"/>
                </a:solidFill>
                <a:cs typeface="Calibri"/>
              </a:rPr>
              <a:t>Для всех субъектов МСП, соответствующих  209 –ФЗ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86594D4-F9A2-4723-841E-2752860FC1BF}"/>
              </a:ext>
            </a:extLst>
          </p:cNvPr>
          <p:cNvSpPr/>
          <p:nvPr/>
        </p:nvSpPr>
        <p:spPr bwMode="auto">
          <a:xfrm>
            <a:off x="6007548" y="3515130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14" name="Picture 6" descr="https://xn--b1aqpp2b.xn----8sbg5beewf.xn--p1ai/images/9519f396-be5f-62ad-b139-a010fd802c7a.png">
            <a:extLst>
              <a:ext uri="{FF2B5EF4-FFF2-40B4-BE49-F238E27FC236}">
                <a16:creationId xmlns:a16="http://schemas.microsoft.com/office/drawing/2014/main" xmlns="" id="{5EDA4E4D-7C03-40D7-91C9-C2CDCD6F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96336" y="3520311"/>
            <a:ext cx="387692" cy="360000"/>
          </a:xfrm>
          <a:prstGeom prst="rect">
            <a:avLst/>
          </a:prstGeom>
          <a:noFill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D303995-9AAA-4634-A8C4-E67502F36EDA}"/>
              </a:ext>
            </a:extLst>
          </p:cNvPr>
          <p:cNvSpPr/>
          <p:nvPr/>
        </p:nvSpPr>
        <p:spPr bwMode="auto">
          <a:xfrm>
            <a:off x="7680176" y="3238131"/>
            <a:ext cx="3836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Для микропредприятий </a:t>
            </a:r>
            <a:r>
              <a:rPr lang="ru-RU" b="1" dirty="0">
                <a:solidFill>
                  <a:srgbClr val="C00000"/>
                </a:solidFill>
              </a:rPr>
              <a:t>19,5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%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Для малых предприятий </a:t>
            </a:r>
            <a:r>
              <a:rPr lang="ru-RU" b="1" dirty="0">
                <a:solidFill>
                  <a:srgbClr val="C00000"/>
                </a:solidFill>
              </a:rPr>
              <a:t>19%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Для средних предприятий </a:t>
            </a:r>
            <a:r>
              <a:rPr lang="ru-RU" b="1" dirty="0">
                <a:solidFill>
                  <a:srgbClr val="C00000"/>
                </a:solidFill>
              </a:rPr>
              <a:t>18%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67A98D1-CBB7-490C-901A-75F17B8566E3}"/>
              </a:ext>
            </a:extLst>
          </p:cNvPr>
          <p:cNvSpPr/>
          <p:nvPr/>
        </p:nvSpPr>
        <p:spPr bwMode="auto">
          <a:xfrm>
            <a:off x="6019787" y="4572781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pic>
        <p:nvPicPr>
          <p:cNvPr id="17" name="Picture 6" descr="https://stomatologspb.ru/wp-content/uploads/ruble_PNG26.png">
            <a:extLst>
              <a:ext uri="{FF2B5EF4-FFF2-40B4-BE49-F238E27FC236}">
                <a16:creationId xmlns:a16="http://schemas.microsoft.com/office/drawing/2014/main" xmlns="" id="{581B8D7F-516E-40C2-B23C-BBDCEC8B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62801" y="4577447"/>
            <a:ext cx="360000" cy="360000"/>
          </a:xfrm>
          <a:prstGeom prst="rect">
            <a:avLst/>
          </a:prstGeom>
          <a:noFill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34EAF8C-F4B7-4806-B907-08EF4D6EAA00}"/>
              </a:ext>
            </a:extLst>
          </p:cNvPr>
          <p:cNvSpPr/>
          <p:nvPr/>
        </p:nvSpPr>
        <p:spPr bwMode="auto">
          <a:xfrm>
            <a:off x="7680176" y="4396867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3 млн </a:t>
            </a:r>
            <a:r>
              <a:rPr lang="ru-RU" dirty="0"/>
              <a:t>рублей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endParaRPr dirty="0"/>
          </a:p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2 млрд </a:t>
            </a:r>
            <a:r>
              <a:rPr lang="ru-RU" dirty="0"/>
              <a:t>рублей</a:t>
            </a:r>
            <a:endParaRPr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55B38E4-04AF-4A86-BE77-F769066ED366}"/>
              </a:ext>
            </a:extLst>
          </p:cNvPr>
          <p:cNvSpPr/>
          <p:nvPr/>
        </p:nvSpPr>
        <p:spPr bwMode="auto">
          <a:xfrm>
            <a:off x="6047967" y="5445766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pic>
        <p:nvPicPr>
          <p:cNvPr id="20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xmlns="" id="{8518A5C7-ED43-45B1-890B-78ECF7A3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50820" y="5434150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9C9437-2EC2-4D80-BC45-971E4CE5BD66}"/>
              </a:ext>
            </a:extLst>
          </p:cNvPr>
          <p:cNvSpPr/>
          <p:nvPr/>
        </p:nvSpPr>
        <p:spPr bwMode="auto">
          <a:xfrm>
            <a:off x="7698923" y="5445766"/>
            <a:ext cx="2031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36</a:t>
            </a:r>
            <a:r>
              <a:rPr lang="ru-RU" dirty="0"/>
              <a:t> месяцев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4726B3-5893-2BED-EADE-AB70C6D71DE3}"/>
              </a:ext>
            </a:extLst>
          </p:cNvPr>
          <p:cNvSpPr txBox="1"/>
          <p:nvPr/>
        </p:nvSpPr>
        <p:spPr>
          <a:xfrm>
            <a:off x="166668" y="1013378"/>
            <a:ext cx="3988877" cy="123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Кредиты направлены </a:t>
            </a: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основных средств, пополнения оборотных средств, для рефинансирования кредитов, ранее предоставленных им на инвестиционные или оборотные цели и </a:t>
            </a:r>
            <a:r>
              <a:rPr lang="ru-RU" sz="1400" b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endParaRPr lang="ru-RU" sz="14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28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542E98-9B17-42F8-8F71-B5AA192E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9B09153C-1C94-479A-BE46-ED5C75C01B1F}"/>
              </a:ext>
            </a:extLst>
          </p:cNvPr>
          <p:cNvGrpSpPr/>
          <p:nvPr/>
        </p:nvGrpSpPr>
        <p:grpSpPr bwMode="auto">
          <a:xfrm>
            <a:off x="4974642" y="177027"/>
            <a:ext cx="6809990" cy="1099598"/>
            <a:chOff x="5948252" y="163010"/>
            <a:chExt cx="4370827" cy="1099598"/>
          </a:xfrm>
        </p:grpSpPr>
        <p:sp>
          <p:nvSpPr>
            <p:cNvPr id="6" name="Скругленный прямоугольник 28">
              <a:extLst>
                <a:ext uri="{FF2B5EF4-FFF2-40B4-BE49-F238E27FC236}">
                  <a16:creationId xmlns:a16="http://schemas.microsoft.com/office/drawing/2014/main" xmlns="" id="{7E13731D-C29F-4DCF-A59F-A9619481B458}"/>
                </a:ext>
              </a:extLst>
            </p:cNvPr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кругленный прямоугольник 14">
              <a:extLst>
                <a:ext uri="{FF2B5EF4-FFF2-40B4-BE49-F238E27FC236}">
                  <a16:creationId xmlns:a16="http://schemas.microsoft.com/office/drawing/2014/main" xmlns="" id="{2CF3187D-46D6-4A76-AE5C-6510587DDABB}"/>
                </a:ext>
              </a:extLst>
            </p:cNvPr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 b="1" dirty="0"/>
                <a:t>МСП.РФ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84AC044-E350-4BCA-BA4B-3A6C7AAAE575}"/>
              </a:ext>
            </a:extLst>
          </p:cNvPr>
          <p:cNvSpPr/>
          <p:nvPr/>
        </p:nvSpPr>
        <p:spPr bwMode="auto">
          <a:xfrm>
            <a:off x="4974642" y="522653"/>
            <a:ext cx="65939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Федеральная программа</a:t>
            </a: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rgbClr val="562212"/>
                </a:solidFill>
              </a:rPr>
              <a:t>Программа субсидирования кредитования  (Программа 1764) </a:t>
            </a:r>
            <a:endParaRPr dirty="0"/>
          </a:p>
        </p:txBody>
      </p:sp>
      <p:sp>
        <p:nvSpPr>
          <p:cNvPr id="9" name="Кольцо 33">
            <a:extLst>
              <a:ext uri="{FF2B5EF4-FFF2-40B4-BE49-F238E27FC236}">
                <a16:creationId xmlns:a16="http://schemas.microsoft.com/office/drawing/2014/main" xmlns="" id="{DB74892D-0B27-4A32-84B6-CD94A25CFC5E}"/>
              </a:ext>
            </a:extLst>
          </p:cNvPr>
          <p:cNvSpPr/>
          <p:nvPr/>
        </p:nvSpPr>
        <p:spPr bwMode="auto">
          <a:xfrm>
            <a:off x="6096000" y="2114142"/>
            <a:ext cx="309597" cy="32465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3CE7F92-C074-4FD5-A7E1-B5E419225CA0}"/>
              </a:ext>
            </a:extLst>
          </p:cNvPr>
          <p:cNvCxnSpPr>
            <a:cxnSpLocks/>
          </p:cNvCxnSpPr>
          <p:nvPr/>
        </p:nvCxnSpPr>
        <p:spPr bwMode="auto">
          <a:xfrm>
            <a:off x="6096000" y="3229787"/>
            <a:ext cx="494434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6408D31-F154-43F5-8567-D971CCB1A703}"/>
              </a:ext>
            </a:extLst>
          </p:cNvPr>
          <p:cNvSpPr/>
          <p:nvPr/>
        </p:nvSpPr>
        <p:spPr bwMode="auto">
          <a:xfrm>
            <a:off x="6528048" y="1358716"/>
            <a:ext cx="5472608" cy="1815882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Для субъектов МСП, соответствующих  209 –ФЗ.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Отрасли: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-обрабатывающая промышленность;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-сельское хозяйство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-наука и техника;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-здравоохранение, образование, внутренний туризм;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-оптовая и розничная торговля;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-ресторанный бизнес, бытовые услуги.</a:t>
            </a:r>
            <a:endParaRPr lang="ru-RU" b="1" spc="-15" dirty="0">
              <a:solidFill>
                <a:srgbClr val="C79363"/>
              </a:solidFill>
              <a:cs typeface="Calibri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86594D4-F9A2-4723-841E-2752860FC1BF}"/>
              </a:ext>
            </a:extLst>
          </p:cNvPr>
          <p:cNvSpPr/>
          <p:nvPr/>
        </p:nvSpPr>
        <p:spPr bwMode="auto">
          <a:xfrm>
            <a:off x="6007548" y="3515130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14" name="Picture 6" descr="https://xn--b1aqpp2b.xn----8sbg5beewf.xn--p1ai/images/9519f396-be5f-62ad-b139-a010fd802c7a.png">
            <a:extLst>
              <a:ext uri="{FF2B5EF4-FFF2-40B4-BE49-F238E27FC236}">
                <a16:creationId xmlns:a16="http://schemas.microsoft.com/office/drawing/2014/main" xmlns="" id="{5EDA4E4D-7C03-40D7-91C9-C2CDCD6F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96336" y="3520311"/>
            <a:ext cx="387692" cy="360000"/>
          </a:xfrm>
          <a:prstGeom prst="rect">
            <a:avLst/>
          </a:prstGeom>
          <a:noFill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D303995-9AAA-4634-A8C4-E67502F36EDA}"/>
              </a:ext>
            </a:extLst>
          </p:cNvPr>
          <p:cNvSpPr/>
          <p:nvPr/>
        </p:nvSpPr>
        <p:spPr bwMode="auto">
          <a:xfrm>
            <a:off x="7680176" y="3238131"/>
            <a:ext cx="3836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Для микропредприятий </a:t>
            </a:r>
            <a:r>
              <a:rPr lang="ru-RU" b="1" dirty="0">
                <a:solidFill>
                  <a:srgbClr val="C00000"/>
                </a:solidFill>
              </a:rPr>
              <a:t>15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%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Для малых предприятий </a:t>
            </a:r>
            <a:r>
              <a:rPr lang="ru-RU" b="1" dirty="0">
                <a:solidFill>
                  <a:srgbClr val="C00000"/>
                </a:solidFill>
              </a:rPr>
              <a:t>15%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Для средних предприятий </a:t>
            </a:r>
            <a:r>
              <a:rPr lang="ru-RU" b="1" dirty="0">
                <a:solidFill>
                  <a:srgbClr val="C00000"/>
                </a:solidFill>
              </a:rPr>
              <a:t>13,5%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67A98D1-CBB7-490C-901A-75F17B8566E3}"/>
              </a:ext>
            </a:extLst>
          </p:cNvPr>
          <p:cNvSpPr/>
          <p:nvPr/>
        </p:nvSpPr>
        <p:spPr bwMode="auto">
          <a:xfrm>
            <a:off x="6019787" y="4572781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pic>
        <p:nvPicPr>
          <p:cNvPr id="17" name="Picture 6" descr="https://stomatologspb.ru/wp-content/uploads/ruble_PNG26.png">
            <a:extLst>
              <a:ext uri="{FF2B5EF4-FFF2-40B4-BE49-F238E27FC236}">
                <a16:creationId xmlns:a16="http://schemas.microsoft.com/office/drawing/2014/main" xmlns="" id="{581B8D7F-516E-40C2-B23C-BBDCEC8B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62801" y="4577447"/>
            <a:ext cx="360000" cy="360000"/>
          </a:xfrm>
          <a:prstGeom prst="rect">
            <a:avLst/>
          </a:prstGeom>
          <a:noFill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34EAF8C-F4B7-4806-B907-08EF4D6EAA00}"/>
              </a:ext>
            </a:extLst>
          </p:cNvPr>
          <p:cNvSpPr/>
          <p:nvPr/>
        </p:nvSpPr>
        <p:spPr bwMode="auto">
          <a:xfrm>
            <a:off x="7680176" y="4396867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500 тыс. </a:t>
            </a:r>
            <a:r>
              <a:rPr lang="ru-RU" dirty="0"/>
              <a:t>рублей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endParaRPr dirty="0"/>
          </a:p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2 млрд </a:t>
            </a:r>
            <a:r>
              <a:rPr lang="ru-RU" dirty="0"/>
              <a:t>рублей</a:t>
            </a:r>
            <a:endParaRPr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55B38E4-04AF-4A86-BE77-F769066ED366}"/>
              </a:ext>
            </a:extLst>
          </p:cNvPr>
          <p:cNvSpPr/>
          <p:nvPr/>
        </p:nvSpPr>
        <p:spPr bwMode="auto">
          <a:xfrm>
            <a:off x="6047967" y="5445766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pic>
        <p:nvPicPr>
          <p:cNvPr id="20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xmlns="" id="{8518A5C7-ED43-45B1-890B-78ECF7A3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50820" y="5434150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9C9437-2EC2-4D80-BC45-971E4CE5BD66}"/>
              </a:ext>
            </a:extLst>
          </p:cNvPr>
          <p:cNvSpPr/>
          <p:nvPr/>
        </p:nvSpPr>
        <p:spPr bwMode="auto">
          <a:xfrm>
            <a:off x="7698922" y="5445766"/>
            <a:ext cx="3697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10</a:t>
            </a:r>
            <a:r>
              <a:rPr lang="ru-RU" dirty="0"/>
              <a:t> лет, </a:t>
            </a:r>
          </a:p>
          <a:p>
            <a:pPr>
              <a:defRPr/>
            </a:pPr>
            <a:r>
              <a:rPr lang="ru-RU" dirty="0"/>
              <a:t>из них льготный период – до </a:t>
            </a:r>
            <a:r>
              <a:rPr lang="ru-RU" b="1" dirty="0">
                <a:solidFill>
                  <a:srgbClr val="C00000"/>
                </a:solidFill>
              </a:rPr>
              <a:t>5</a:t>
            </a:r>
            <a:r>
              <a:rPr lang="ru-RU" dirty="0"/>
              <a:t> лет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4726B3-5893-2BED-EADE-AB70C6D71DE3}"/>
              </a:ext>
            </a:extLst>
          </p:cNvPr>
          <p:cNvSpPr txBox="1"/>
          <p:nvPr/>
        </p:nvSpPr>
        <p:spPr>
          <a:xfrm>
            <a:off x="191344" y="764704"/>
            <a:ext cx="3841100" cy="1875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-Инвестиции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-Развитие предпринимательской деятельности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-Пополнение оборотных средств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-Рефинансирование ранее полученных кредитов</a:t>
            </a:r>
          </a:p>
        </p:txBody>
      </p:sp>
    </p:spTree>
    <p:extLst>
      <p:ext uri="{BB962C8B-B14F-4D97-AF65-F5344CB8AC3E}">
        <p14:creationId xmlns:p14="http://schemas.microsoft.com/office/powerpoint/2010/main" val="948845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542E98-9B17-42F8-8F71-B5AA192E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9B09153C-1C94-479A-BE46-ED5C75C01B1F}"/>
              </a:ext>
            </a:extLst>
          </p:cNvPr>
          <p:cNvGrpSpPr/>
          <p:nvPr/>
        </p:nvGrpSpPr>
        <p:grpSpPr bwMode="auto">
          <a:xfrm>
            <a:off x="4974642" y="177027"/>
            <a:ext cx="6809990" cy="1099598"/>
            <a:chOff x="5948252" y="163010"/>
            <a:chExt cx="4370827" cy="1099598"/>
          </a:xfrm>
        </p:grpSpPr>
        <p:sp>
          <p:nvSpPr>
            <p:cNvPr id="6" name="Скругленный прямоугольник 28">
              <a:extLst>
                <a:ext uri="{FF2B5EF4-FFF2-40B4-BE49-F238E27FC236}">
                  <a16:creationId xmlns:a16="http://schemas.microsoft.com/office/drawing/2014/main" xmlns="" id="{7E13731D-C29F-4DCF-A59F-A9619481B458}"/>
                </a:ext>
              </a:extLst>
            </p:cNvPr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кругленный прямоугольник 14">
              <a:extLst>
                <a:ext uri="{FF2B5EF4-FFF2-40B4-BE49-F238E27FC236}">
                  <a16:creationId xmlns:a16="http://schemas.microsoft.com/office/drawing/2014/main" xmlns="" id="{2CF3187D-46D6-4A76-AE5C-6510587DDABB}"/>
                </a:ext>
              </a:extLst>
            </p:cNvPr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 b="1" dirty="0"/>
                <a:t>МСП.РФ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84AC044-E350-4BCA-BA4B-3A6C7AAAE575}"/>
              </a:ext>
            </a:extLst>
          </p:cNvPr>
          <p:cNvSpPr/>
          <p:nvPr/>
        </p:nvSpPr>
        <p:spPr bwMode="auto">
          <a:xfrm>
            <a:off x="4974642" y="522653"/>
            <a:ext cx="65939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Федеральная программа</a:t>
            </a: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rgbClr val="562212"/>
                </a:solidFill>
              </a:rPr>
              <a:t>Объединенная  программа  кредитования</a:t>
            </a:r>
            <a:endParaRPr dirty="0"/>
          </a:p>
        </p:txBody>
      </p:sp>
      <p:sp>
        <p:nvSpPr>
          <p:cNvPr id="9" name="Кольцо 33">
            <a:extLst>
              <a:ext uri="{FF2B5EF4-FFF2-40B4-BE49-F238E27FC236}">
                <a16:creationId xmlns:a16="http://schemas.microsoft.com/office/drawing/2014/main" xmlns="" id="{DB74892D-0B27-4A32-84B6-CD94A25CFC5E}"/>
              </a:ext>
            </a:extLst>
          </p:cNvPr>
          <p:cNvSpPr/>
          <p:nvPr/>
        </p:nvSpPr>
        <p:spPr bwMode="auto">
          <a:xfrm>
            <a:off x="6096000" y="2114142"/>
            <a:ext cx="309597" cy="32465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3CE7F92-C074-4FD5-A7E1-B5E419225CA0}"/>
              </a:ext>
            </a:extLst>
          </p:cNvPr>
          <p:cNvCxnSpPr>
            <a:cxnSpLocks/>
          </p:cNvCxnSpPr>
          <p:nvPr/>
        </p:nvCxnSpPr>
        <p:spPr bwMode="auto">
          <a:xfrm>
            <a:off x="6096000" y="3229787"/>
            <a:ext cx="494434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6408D31-F154-43F5-8567-D971CCB1A703}"/>
              </a:ext>
            </a:extLst>
          </p:cNvPr>
          <p:cNvSpPr/>
          <p:nvPr/>
        </p:nvSpPr>
        <p:spPr bwMode="auto">
          <a:xfrm>
            <a:off x="6528048" y="1358716"/>
            <a:ext cx="5472608" cy="2092881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Для субъектов МСП, соответствующих  209 –ФЗ.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  Приоритетные отрасли: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     -  обрабатывающее производство;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     -  транспортировка и хранение;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     -  деятельность гостиниц;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     -  деятельность профессиональная, научная и техническая</a:t>
            </a:r>
          </a:p>
          <a:p>
            <a:pPr marL="360363" marR="433070" indent="-290513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     -  деятельность в области архитектуры и инженерно-    технических испытаний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endParaRPr lang="ru-RU" b="1" spc="-15" dirty="0">
              <a:solidFill>
                <a:srgbClr val="C79363"/>
              </a:solidFill>
              <a:cs typeface="Calibri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86594D4-F9A2-4723-841E-2752860FC1BF}"/>
              </a:ext>
            </a:extLst>
          </p:cNvPr>
          <p:cNvSpPr/>
          <p:nvPr/>
        </p:nvSpPr>
        <p:spPr bwMode="auto">
          <a:xfrm>
            <a:off x="6007548" y="3515130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14" name="Picture 6" descr="https://xn--b1aqpp2b.xn----8sbg5beewf.xn--p1ai/images/9519f396-be5f-62ad-b139-a010fd802c7a.png">
            <a:extLst>
              <a:ext uri="{FF2B5EF4-FFF2-40B4-BE49-F238E27FC236}">
                <a16:creationId xmlns:a16="http://schemas.microsoft.com/office/drawing/2014/main" xmlns="" id="{5EDA4E4D-7C03-40D7-91C9-C2CDCD6F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96336" y="3520311"/>
            <a:ext cx="387692" cy="360000"/>
          </a:xfrm>
          <a:prstGeom prst="rect">
            <a:avLst/>
          </a:prstGeom>
          <a:noFill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D303995-9AAA-4634-A8C4-E67502F36EDA}"/>
              </a:ext>
            </a:extLst>
          </p:cNvPr>
          <p:cNvSpPr/>
          <p:nvPr/>
        </p:nvSpPr>
        <p:spPr bwMode="auto">
          <a:xfrm>
            <a:off x="7680176" y="3238131"/>
            <a:ext cx="3836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Для микропредприятий до </a:t>
            </a:r>
            <a:r>
              <a:rPr lang="ru-RU" b="1" dirty="0">
                <a:solidFill>
                  <a:srgbClr val="C00000"/>
                </a:solidFill>
              </a:rPr>
              <a:t>9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%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Для малых предприятий до </a:t>
            </a:r>
            <a:r>
              <a:rPr lang="ru-RU" b="1" dirty="0">
                <a:solidFill>
                  <a:srgbClr val="C00000"/>
                </a:solidFill>
              </a:rPr>
              <a:t>9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%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Для средних предприятий до </a:t>
            </a:r>
            <a:r>
              <a:rPr lang="ru-RU" b="1" dirty="0">
                <a:solidFill>
                  <a:srgbClr val="C00000"/>
                </a:solidFill>
              </a:rPr>
              <a:t>7,5%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67A98D1-CBB7-490C-901A-75F17B8566E3}"/>
              </a:ext>
            </a:extLst>
          </p:cNvPr>
          <p:cNvSpPr/>
          <p:nvPr/>
        </p:nvSpPr>
        <p:spPr bwMode="auto">
          <a:xfrm>
            <a:off x="6019787" y="4572781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pic>
        <p:nvPicPr>
          <p:cNvPr id="17" name="Picture 6" descr="https://stomatologspb.ru/wp-content/uploads/ruble_PNG26.png">
            <a:extLst>
              <a:ext uri="{FF2B5EF4-FFF2-40B4-BE49-F238E27FC236}">
                <a16:creationId xmlns:a16="http://schemas.microsoft.com/office/drawing/2014/main" xmlns="" id="{581B8D7F-516E-40C2-B23C-BBDCEC8B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62801" y="4577447"/>
            <a:ext cx="360000" cy="360000"/>
          </a:xfrm>
          <a:prstGeom prst="rect">
            <a:avLst/>
          </a:prstGeom>
          <a:noFill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34EAF8C-F4B7-4806-B907-08EF4D6EAA00}"/>
              </a:ext>
            </a:extLst>
          </p:cNvPr>
          <p:cNvSpPr/>
          <p:nvPr/>
        </p:nvSpPr>
        <p:spPr bwMode="auto">
          <a:xfrm>
            <a:off x="7680176" y="4396867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50 млн </a:t>
            </a:r>
            <a:r>
              <a:rPr lang="ru-RU" dirty="0"/>
              <a:t>рублей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endParaRPr dirty="0"/>
          </a:p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2 млрд </a:t>
            </a:r>
            <a:r>
              <a:rPr lang="ru-RU" dirty="0"/>
              <a:t>рублей</a:t>
            </a:r>
            <a:endParaRPr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55B38E4-04AF-4A86-BE77-F769066ED366}"/>
              </a:ext>
            </a:extLst>
          </p:cNvPr>
          <p:cNvSpPr/>
          <p:nvPr/>
        </p:nvSpPr>
        <p:spPr bwMode="auto">
          <a:xfrm>
            <a:off x="6047967" y="5445766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pic>
        <p:nvPicPr>
          <p:cNvPr id="20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xmlns="" id="{8518A5C7-ED43-45B1-890B-78ECF7A3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50820" y="5434150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9C9437-2EC2-4D80-BC45-971E4CE5BD66}"/>
              </a:ext>
            </a:extLst>
          </p:cNvPr>
          <p:cNvSpPr/>
          <p:nvPr/>
        </p:nvSpPr>
        <p:spPr bwMode="auto">
          <a:xfrm>
            <a:off x="7698922" y="5445766"/>
            <a:ext cx="3697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10</a:t>
            </a:r>
            <a:r>
              <a:rPr lang="ru-RU" dirty="0"/>
              <a:t> лет, </a:t>
            </a:r>
          </a:p>
          <a:p>
            <a:pPr>
              <a:defRPr/>
            </a:pPr>
            <a:r>
              <a:rPr lang="ru-RU" dirty="0"/>
              <a:t>из них льготный период – </a:t>
            </a:r>
            <a:r>
              <a:rPr lang="ru-RU" b="1" dirty="0">
                <a:solidFill>
                  <a:srgbClr val="C00000"/>
                </a:solidFill>
              </a:rPr>
              <a:t>5</a:t>
            </a:r>
            <a:r>
              <a:rPr lang="ru-RU" dirty="0"/>
              <a:t> лет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4726B3-5893-2BED-EADE-AB70C6D71DE3}"/>
              </a:ext>
            </a:extLst>
          </p:cNvPr>
          <p:cNvSpPr txBox="1"/>
          <p:nvPr/>
        </p:nvSpPr>
        <p:spPr>
          <a:xfrm>
            <a:off x="273505" y="692696"/>
            <a:ext cx="3841100" cy="64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Инвестиционные</a:t>
            </a:r>
          </a:p>
        </p:txBody>
      </p:sp>
    </p:spTree>
    <p:extLst>
      <p:ext uri="{BB962C8B-B14F-4D97-AF65-F5344CB8AC3E}">
        <p14:creationId xmlns:p14="http://schemas.microsoft.com/office/powerpoint/2010/main" val="496983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542E98-9B17-42F8-8F71-B5AA192E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9B09153C-1C94-479A-BE46-ED5C75C01B1F}"/>
              </a:ext>
            </a:extLst>
          </p:cNvPr>
          <p:cNvGrpSpPr/>
          <p:nvPr/>
        </p:nvGrpSpPr>
        <p:grpSpPr bwMode="auto">
          <a:xfrm>
            <a:off x="4974642" y="177027"/>
            <a:ext cx="6809990" cy="1099598"/>
            <a:chOff x="5948252" y="163010"/>
            <a:chExt cx="4370827" cy="1099598"/>
          </a:xfrm>
        </p:grpSpPr>
        <p:sp>
          <p:nvSpPr>
            <p:cNvPr id="6" name="Скругленный прямоугольник 28">
              <a:extLst>
                <a:ext uri="{FF2B5EF4-FFF2-40B4-BE49-F238E27FC236}">
                  <a16:creationId xmlns:a16="http://schemas.microsoft.com/office/drawing/2014/main" xmlns="" id="{7E13731D-C29F-4DCF-A59F-A9619481B458}"/>
                </a:ext>
              </a:extLst>
            </p:cNvPr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кругленный прямоугольник 14">
              <a:extLst>
                <a:ext uri="{FF2B5EF4-FFF2-40B4-BE49-F238E27FC236}">
                  <a16:creationId xmlns:a16="http://schemas.microsoft.com/office/drawing/2014/main" xmlns="" id="{2CF3187D-46D6-4A76-AE5C-6510587DDABB}"/>
                </a:ext>
              </a:extLst>
            </p:cNvPr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 b="1" dirty="0"/>
                <a:t>МСП.РФ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84AC044-E350-4BCA-BA4B-3A6C7AAAE575}"/>
              </a:ext>
            </a:extLst>
          </p:cNvPr>
          <p:cNvSpPr/>
          <p:nvPr/>
        </p:nvSpPr>
        <p:spPr bwMode="auto">
          <a:xfrm>
            <a:off x="4974642" y="522653"/>
            <a:ext cx="65939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Федеральная программа</a:t>
            </a: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rgbClr val="562212"/>
                </a:solidFill>
              </a:rPr>
              <a:t>Льготные кредиты для сельхозтоваропроизводителей</a:t>
            </a:r>
            <a:endParaRPr dirty="0"/>
          </a:p>
        </p:txBody>
      </p:sp>
      <p:sp>
        <p:nvSpPr>
          <p:cNvPr id="9" name="Кольцо 33">
            <a:extLst>
              <a:ext uri="{FF2B5EF4-FFF2-40B4-BE49-F238E27FC236}">
                <a16:creationId xmlns:a16="http://schemas.microsoft.com/office/drawing/2014/main" xmlns="" id="{DB74892D-0B27-4A32-84B6-CD94A25CFC5E}"/>
              </a:ext>
            </a:extLst>
          </p:cNvPr>
          <p:cNvSpPr/>
          <p:nvPr/>
        </p:nvSpPr>
        <p:spPr bwMode="auto">
          <a:xfrm>
            <a:off x="6121647" y="1477572"/>
            <a:ext cx="309597" cy="32465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3CE7F92-C074-4FD5-A7E1-B5E419225CA0}"/>
              </a:ext>
            </a:extLst>
          </p:cNvPr>
          <p:cNvCxnSpPr>
            <a:cxnSpLocks/>
          </p:cNvCxnSpPr>
          <p:nvPr/>
        </p:nvCxnSpPr>
        <p:spPr bwMode="auto">
          <a:xfrm>
            <a:off x="6096000" y="2589822"/>
            <a:ext cx="494434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6408D31-F154-43F5-8567-D971CCB1A703}"/>
              </a:ext>
            </a:extLst>
          </p:cNvPr>
          <p:cNvSpPr/>
          <p:nvPr/>
        </p:nvSpPr>
        <p:spPr bwMode="auto">
          <a:xfrm>
            <a:off x="6528048" y="1358716"/>
            <a:ext cx="5472608" cy="1231106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endParaRPr lang="ru-RU" sz="1400" b="1" spc="-15" dirty="0">
              <a:solidFill>
                <a:srgbClr val="C79363"/>
              </a:solidFill>
              <a:cs typeface="Calibri"/>
            </a:endParaRP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Российские организации и индивидуальные предприниматели, занимающиеся производством и обработкой сельскохозяйственной продукции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endParaRPr lang="ru-RU" b="1" spc="-15" dirty="0">
              <a:solidFill>
                <a:srgbClr val="C79363"/>
              </a:solidFill>
              <a:cs typeface="Calibri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86594D4-F9A2-4723-841E-2752860FC1BF}"/>
              </a:ext>
            </a:extLst>
          </p:cNvPr>
          <p:cNvSpPr/>
          <p:nvPr/>
        </p:nvSpPr>
        <p:spPr bwMode="auto">
          <a:xfrm>
            <a:off x="5959608" y="3199321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14" name="Picture 6" descr="https://xn--b1aqpp2b.xn----8sbg5beewf.xn--p1ai/images/9519f396-be5f-62ad-b139-a010fd802c7a.png">
            <a:extLst>
              <a:ext uri="{FF2B5EF4-FFF2-40B4-BE49-F238E27FC236}">
                <a16:creationId xmlns:a16="http://schemas.microsoft.com/office/drawing/2014/main" xmlns="" id="{5EDA4E4D-7C03-40D7-91C9-C2CDCD6F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28955" y="3160512"/>
            <a:ext cx="387692" cy="360000"/>
          </a:xfrm>
          <a:prstGeom prst="rect">
            <a:avLst/>
          </a:prstGeom>
          <a:noFill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D303995-9AAA-4634-A8C4-E67502F36EDA}"/>
              </a:ext>
            </a:extLst>
          </p:cNvPr>
          <p:cNvSpPr/>
          <p:nvPr/>
        </p:nvSpPr>
        <p:spPr bwMode="auto">
          <a:xfrm>
            <a:off x="7731940" y="3138072"/>
            <a:ext cx="3836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1 %</a:t>
            </a:r>
            <a:r>
              <a:rPr lang="ru-RU" b="1" dirty="0"/>
              <a:t> до </a:t>
            </a:r>
            <a:r>
              <a:rPr lang="ru-RU" b="1" dirty="0">
                <a:solidFill>
                  <a:srgbClr val="C00000"/>
                </a:solidFill>
              </a:rPr>
              <a:t>5 %</a:t>
            </a:r>
            <a:r>
              <a:rPr lang="ru-RU" b="1" dirty="0"/>
              <a:t> годовых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67A98D1-CBB7-490C-901A-75F17B8566E3}"/>
              </a:ext>
            </a:extLst>
          </p:cNvPr>
          <p:cNvSpPr/>
          <p:nvPr/>
        </p:nvSpPr>
        <p:spPr bwMode="auto">
          <a:xfrm>
            <a:off x="5959608" y="405717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pic>
        <p:nvPicPr>
          <p:cNvPr id="17" name="Picture 6" descr="https://stomatologspb.ru/wp-content/uploads/ruble_PNG26.png">
            <a:extLst>
              <a:ext uri="{FF2B5EF4-FFF2-40B4-BE49-F238E27FC236}">
                <a16:creationId xmlns:a16="http://schemas.microsoft.com/office/drawing/2014/main" xmlns="" id="{581B8D7F-516E-40C2-B23C-BBDCEC8B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56647" y="4074683"/>
            <a:ext cx="360000" cy="360000"/>
          </a:xfrm>
          <a:prstGeom prst="rect">
            <a:avLst/>
          </a:prstGeom>
          <a:noFill/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55B38E4-04AF-4A86-BE77-F769066ED366}"/>
              </a:ext>
            </a:extLst>
          </p:cNvPr>
          <p:cNvSpPr/>
          <p:nvPr/>
        </p:nvSpPr>
        <p:spPr bwMode="auto">
          <a:xfrm>
            <a:off x="6073614" y="5214933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pic>
        <p:nvPicPr>
          <p:cNvPr id="20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xmlns="" id="{8518A5C7-ED43-45B1-890B-78ECF7A3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61316" y="5224265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9C9437-2EC2-4D80-BC45-971E4CE5BD66}"/>
              </a:ext>
            </a:extLst>
          </p:cNvPr>
          <p:cNvSpPr/>
          <p:nvPr/>
        </p:nvSpPr>
        <p:spPr bwMode="auto">
          <a:xfrm>
            <a:off x="7731940" y="5122600"/>
            <a:ext cx="4318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1 </a:t>
            </a:r>
            <a:r>
              <a:rPr lang="ru-RU" dirty="0"/>
              <a:t>года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- на пополнение оборотных средств;</a:t>
            </a:r>
          </a:p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2 до 15 </a:t>
            </a:r>
            <a:r>
              <a:rPr lang="ru-RU" dirty="0"/>
              <a:t>лет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– на инвестиционные цели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4726B3-5893-2BED-EADE-AB70C6D71DE3}"/>
              </a:ext>
            </a:extLst>
          </p:cNvPr>
          <p:cNvSpPr txBox="1"/>
          <p:nvPr/>
        </p:nvSpPr>
        <p:spPr>
          <a:xfrm>
            <a:off x="273505" y="692696"/>
            <a:ext cx="3841100" cy="1106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подотраслей растениеводства, животноводства, переработки продукции растениеводства и животноводства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14E0F3D-D855-4FDE-8F25-EF2E4D3BF525}"/>
              </a:ext>
            </a:extLst>
          </p:cNvPr>
          <p:cNvSpPr/>
          <p:nvPr/>
        </p:nvSpPr>
        <p:spPr>
          <a:xfrm>
            <a:off x="7699651" y="4057178"/>
            <a:ext cx="46426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 </a:t>
            </a:r>
            <a:r>
              <a:rPr lang="ru-RU" b="1" dirty="0">
                <a:solidFill>
                  <a:srgbClr val="FF0000"/>
                </a:solidFill>
              </a:rPr>
              <a:t>600</a:t>
            </a:r>
            <a:r>
              <a:rPr lang="ru-RU" dirty="0"/>
              <a:t> млн руб. – на пополнение оборотных </a:t>
            </a:r>
          </a:p>
          <a:p>
            <a:r>
              <a:rPr lang="ru-RU" dirty="0"/>
              <a:t>средств; </a:t>
            </a:r>
          </a:p>
          <a:p>
            <a:r>
              <a:rPr lang="ru-RU" dirty="0"/>
              <a:t>на инвестиционные цели – ограничений нет </a:t>
            </a:r>
          </a:p>
        </p:txBody>
      </p:sp>
    </p:spTree>
    <p:extLst>
      <p:ext uri="{BB962C8B-B14F-4D97-AF65-F5344CB8AC3E}">
        <p14:creationId xmlns:p14="http://schemas.microsoft.com/office/powerpoint/2010/main" val="359447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542E98-9B17-42F8-8F71-B5AA192E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9B09153C-1C94-479A-BE46-ED5C75C01B1F}"/>
              </a:ext>
            </a:extLst>
          </p:cNvPr>
          <p:cNvGrpSpPr/>
          <p:nvPr/>
        </p:nvGrpSpPr>
        <p:grpSpPr bwMode="auto">
          <a:xfrm>
            <a:off x="4974642" y="177027"/>
            <a:ext cx="6809990" cy="1099598"/>
            <a:chOff x="5948252" y="163010"/>
            <a:chExt cx="4370827" cy="1099598"/>
          </a:xfrm>
        </p:grpSpPr>
        <p:sp>
          <p:nvSpPr>
            <p:cNvPr id="6" name="Скругленный прямоугольник 28">
              <a:extLst>
                <a:ext uri="{FF2B5EF4-FFF2-40B4-BE49-F238E27FC236}">
                  <a16:creationId xmlns:a16="http://schemas.microsoft.com/office/drawing/2014/main" xmlns="" id="{7E13731D-C29F-4DCF-A59F-A9619481B458}"/>
                </a:ext>
              </a:extLst>
            </p:cNvPr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кругленный прямоугольник 14">
              <a:extLst>
                <a:ext uri="{FF2B5EF4-FFF2-40B4-BE49-F238E27FC236}">
                  <a16:creationId xmlns:a16="http://schemas.microsoft.com/office/drawing/2014/main" xmlns="" id="{2CF3187D-46D6-4A76-AE5C-6510587DDABB}"/>
                </a:ext>
              </a:extLst>
            </p:cNvPr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 b="1" dirty="0"/>
                <a:t>МСП.РФ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84AC044-E350-4BCA-BA4B-3A6C7AAAE575}"/>
              </a:ext>
            </a:extLst>
          </p:cNvPr>
          <p:cNvSpPr/>
          <p:nvPr/>
        </p:nvSpPr>
        <p:spPr bwMode="auto">
          <a:xfrm>
            <a:off x="5076549" y="408610"/>
            <a:ext cx="659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Федеральная программа</a:t>
            </a: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rgbClr val="562212"/>
                </a:solidFill>
              </a:rPr>
              <a:t>Кредиты с «Зонтичным» механизмом поручительств АО Корпорации МСП </a:t>
            </a:r>
            <a:endParaRPr dirty="0"/>
          </a:p>
        </p:txBody>
      </p:sp>
      <p:sp>
        <p:nvSpPr>
          <p:cNvPr id="9" name="Кольцо 33">
            <a:extLst>
              <a:ext uri="{FF2B5EF4-FFF2-40B4-BE49-F238E27FC236}">
                <a16:creationId xmlns:a16="http://schemas.microsoft.com/office/drawing/2014/main" xmlns="" id="{DB74892D-0B27-4A32-84B6-CD94A25CFC5E}"/>
              </a:ext>
            </a:extLst>
          </p:cNvPr>
          <p:cNvSpPr/>
          <p:nvPr/>
        </p:nvSpPr>
        <p:spPr bwMode="auto">
          <a:xfrm>
            <a:off x="6121647" y="1477572"/>
            <a:ext cx="309597" cy="32465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3CE7F92-C074-4FD5-A7E1-B5E419225CA0}"/>
              </a:ext>
            </a:extLst>
          </p:cNvPr>
          <p:cNvCxnSpPr>
            <a:cxnSpLocks/>
          </p:cNvCxnSpPr>
          <p:nvPr/>
        </p:nvCxnSpPr>
        <p:spPr bwMode="auto">
          <a:xfrm>
            <a:off x="6096000" y="2589822"/>
            <a:ext cx="494434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6408D31-F154-43F5-8567-D971CCB1A703}"/>
              </a:ext>
            </a:extLst>
          </p:cNvPr>
          <p:cNvSpPr/>
          <p:nvPr/>
        </p:nvSpPr>
        <p:spPr bwMode="auto">
          <a:xfrm>
            <a:off x="6528048" y="1358716"/>
            <a:ext cx="5472608" cy="1015663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endParaRPr lang="ru-RU" sz="1400" b="1" spc="-15" dirty="0">
              <a:solidFill>
                <a:srgbClr val="C79363"/>
              </a:solidFill>
              <a:cs typeface="Calibri"/>
            </a:endParaRP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Для всех субъектов МСП, соответствующих  209 –ФЗ и  самозанятых граждан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endParaRPr lang="ru-RU" b="1" spc="-15" dirty="0">
              <a:solidFill>
                <a:srgbClr val="C79363"/>
              </a:solidFill>
              <a:cs typeface="Calibri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86594D4-F9A2-4723-841E-2752860FC1BF}"/>
              </a:ext>
            </a:extLst>
          </p:cNvPr>
          <p:cNvSpPr/>
          <p:nvPr/>
        </p:nvSpPr>
        <p:spPr bwMode="auto">
          <a:xfrm>
            <a:off x="5959608" y="3199321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14" name="Picture 6" descr="https://xn--b1aqpp2b.xn----8sbg5beewf.xn--p1ai/images/9519f396-be5f-62ad-b139-a010fd802c7a.png">
            <a:extLst>
              <a:ext uri="{FF2B5EF4-FFF2-40B4-BE49-F238E27FC236}">
                <a16:creationId xmlns:a16="http://schemas.microsoft.com/office/drawing/2014/main" xmlns="" id="{5EDA4E4D-7C03-40D7-91C9-C2CDCD6F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28955" y="3160512"/>
            <a:ext cx="387692" cy="360000"/>
          </a:xfrm>
          <a:prstGeom prst="rect">
            <a:avLst/>
          </a:prstGeom>
          <a:noFill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D303995-9AAA-4634-A8C4-E67502F36EDA}"/>
              </a:ext>
            </a:extLst>
          </p:cNvPr>
          <p:cNvSpPr/>
          <p:nvPr/>
        </p:nvSpPr>
        <p:spPr bwMode="auto">
          <a:xfrm>
            <a:off x="7731940" y="3138072"/>
            <a:ext cx="3836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0%</a:t>
            </a:r>
            <a:r>
              <a:rPr lang="ru-RU" b="1" dirty="0"/>
              <a:t> (комиссию за поручительство платит банк)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67A98D1-CBB7-490C-901A-75F17B8566E3}"/>
              </a:ext>
            </a:extLst>
          </p:cNvPr>
          <p:cNvSpPr/>
          <p:nvPr/>
        </p:nvSpPr>
        <p:spPr bwMode="auto">
          <a:xfrm>
            <a:off x="5959608" y="405717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pic>
        <p:nvPicPr>
          <p:cNvPr id="17" name="Picture 6" descr="https://stomatologspb.ru/wp-content/uploads/ruble_PNG26.png">
            <a:extLst>
              <a:ext uri="{FF2B5EF4-FFF2-40B4-BE49-F238E27FC236}">
                <a16:creationId xmlns:a16="http://schemas.microsoft.com/office/drawing/2014/main" xmlns="" id="{581B8D7F-516E-40C2-B23C-BBDCEC8B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56647" y="4074683"/>
            <a:ext cx="360000" cy="360000"/>
          </a:xfrm>
          <a:prstGeom prst="rect">
            <a:avLst/>
          </a:prstGeom>
          <a:noFill/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55B38E4-04AF-4A86-BE77-F769066ED366}"/>
              </a:ext>
            </a:extLst>
          </p:cNvPr>
          <p:cNvSpPr/>
          <p:nvPr/>
        </p:nvSpPr>
        <p:spPr bwMode="auto">
          <a:xfrm>
            <a:off x="5959608" y="5030267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pic>
        <p:nvPicPr>
          <p:cNvPr id="20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xmlns="" id="{8518A5C7-ED43-45B1-890B-78ECF7A3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32647" y="5039599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9C9437-2EC2-4D80-BC45-971E4CE5BD66}"/>
              </a:ext>
            </a:extLst>
          </p:cNvPr>
          <p:cNvSpPr/>
          <p:nvPr/>
        </p:nvSpPr>
        <p:spPr bwMode="auto">
          <a:xfrm>
            <a:off x="7672766" y="5035905"/>
            <a:ext cx="4318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не более </a:t>
            </a:r>
            <a:r>
              <a:rPr lang="ru-RU" b="1" dirty="0">
                <a:solidFill>
                  <a:srgbClr val="C00000"/>
                </a:solidFill>
              </a:rPr>
              <a:t>180</a:t>
            </a:r>
            <a:r>
              <a:rPr lang="ru-RU" dirty="0"/>
              <a:t> месяцев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4726B3-5893-2BED-EADE-AB70C6D71DE3}"/>
              </a:ext>
            </a:extLst>
          </p:cNvPr>
          <p:cNvSpPr txBox="1"/>
          <p:nvPr/>
        </p:nvSpPr>
        <p:spPr>
          <a:xfrm>
            <a:off x="273505" y="692696"/>
            <a:ext cx="3841100" cy="2106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Инвестиции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предпринимательской деятельности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Пополнение оборотных средств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Рефинансирование ранее полученных кредитов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14E0F3D-D855-4FDE-8F25-EF2E4D3BF525}"/>
              </a:ext>
            </a:extLst>
          </p:cNvPr>
          <p:cNvSpPr/>
          <p:nvPr/>
        </p:nvSpPr>
        <p:spPr>
          <a:xfrm>
            <a:off x="7699651" y="4057178"/>
            <a:ext cx="3655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1 млрд. </a:t>
            </a:r>
            <a:r>
              <a:rPr lang="ru-RU" dirty="0"/>
              <a:t>рублей, </a:t>
            </a:r>
          </a:p>
          <a:p>
            <a:r>
              <a:rPr lang="ru-RU" dirty="0"/>
              <a:t>но не более 50% от суммы кредита</a:t>
            </a:r>
          </a:p>
        </p:txBody>
      </p:sp>
    </p:spTree>
    <p:extLst>
      <p:ext uri="{BB962C8B-B14F-4D97-AF65-F5344CB8AC3E}">
        <p14:creationId xmlns:p14="http://schemas.microsoft.com/office/powerpoint/2010/main" val="14070493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6">
            <a:extLst>
              <a:ext uri="{FF2B5EF4-FFF2-40B4-BE49-F238E27FC236}">
                <a16:creationId xmlns:a16="http://schemas.microsoft.com/office/drawing/2014/main" xmlns="" id="{937B05D6-1291-6356-403E-4DC78289E59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983433" y="730085"/>
            <a:ext cx="10297144" cy="1466352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8086" algn="ctr">
              <a:spcBef>
                <a:spcPts val="418"/>
              </a:spcBef>
              <a:defRPr/>
            </a:pPr>
            <a:r>
              <a:rPr lang="ru-RU" sz="30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КОНСУЛЬТАЦИИ ПО ФЕДЕРАЛЬНЫМ</a:t>
            </a:r>
            <a:br>
              <a:rPr lang="ru-RU" sz="30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0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МЕРАМ ПОДДЕРЖКИ</a:t>
            </a:r>
            <a:br>
              <a:rPr lang="ru-RU" sz="30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37B633E-DF7F-4D97-86D4-D7342D339B3A}"/>
              </a:ext>
            </a:extLst>
          </p:cNvPr>
          <p:cNvSpPr/>
          <p:nvPr/>
        </p:nvSpPr>
        <p:spPr>
          <a:xfrm>
            <a:off x="3719736" y="2132856"/>
            <a:ext cx="51632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УСЛУГИ  ЕДИНОГО  ЦЕНТРА  КРЕДИТОВАНИЯ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Подбор оптимального кредитного продукта;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Помощь в выборе финансовой организации;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Консультация по подготовке документов;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Безвозмездное оказание услуг</a:t>
            </a:r>
          </a:p>
          <a:p>
            <a:endParaRPr lang="ru-RU" dirty="0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xmlns="" id="{05B6B6F4-E94F-442F-AC23-4F47B1CA5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76" y="4907130"/>
            <a:ext cx="529418" cy="4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B7563F6-7387-4B24-B15E-A43831B10B26}"/>
              </a:ext>
            </a:extLst>
          </p:cNvPr>
          <p:cNvSpPr/>
          <p:nvPr/>
        </p:nvSpPr>
        <p:spPr>
          <a:xfrm>
            <a:off x="2268713" y="4951898"/>
            <a:ext cx="1353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4291A"/>
                </a:solidFill>
                <a:effectLst/>
                <a:uLnTx/>
                <a:uFillTx/>
              </a:rPr>
              <a:t>garfondrt.ru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54291A"/>
              </a:solidFill>
              <a:effectLst/>
              <a:uLnTx/>
              <a:uFillTx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A45001A-B328-4DB2-9FB4-4E97F97C7E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75" y="5511821"/>
            <a:ext cx="376853" cy="395591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F33D18E5-0BD7-4417-9669-ADF850F56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26" y="6031864"/>
            <a:ext cx="540229" cy="4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9941940-28F7-40F7-8923-B0078B85B7F3}"/>
              </a:ext>
            </a:extLst>
          </p:cNvPr>
          <p:cNvSpPr/>
          <p:nvPr/>
        </p:nvSpPr>
        <p:spPr>
          <a:xfrm>
            <a:off x="2279576" y="5531530"/>
            <a:ext cx="282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92" rtl="0"/>
            <a:r>
              <a:rPr lang="ru-RU" b="1" kern="1200" dirty="0">
                <a:solidFill>
                  <a:srgbClr val="54291A"/>
                </a:solidFill>
              </a:rPr>
              <a:t>https://vk.com/garfondrtru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BA43918-BA3F-4770-A01C-E069E0E7D62A}"/>
              </a:ext>
            </a:extLst>
          </p:cNvPr>
          <p:cNvSpPr/>
          <p:nvPr/>
        </p:nvSpPr>
        <p:spPr>
          <a:xfrm>
            <a:off x="2268713" y="6111162"/>
            <a:ext cx="2381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92" rtl="0"/>
            <a:r>
              <a:rPr lang="en-US" b="1" kern="1200" dirty="0">
                <a:solidFill>
                  <a:srgbClr val="54291A"/>
                </a:solidFill>
              </a:rPr>
              <a:t>https://t.me/garfondrt</a:t>
            </a:r>
            <a:endParaRPr lang="ru-RU" b="1" kern="1200" dirty="0">
              <a:solidFill>
                <a:srgbClr val="54291A"/>
              </a:solidFill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E30FE3B1-A573-4713-9C37-649DCC31D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84" y="4891973"/>
            <a:ext cx="412098" cy="4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AD53EDEB-12E5-4C4B-A7D7-F90205C9E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46" y="5536279"/>
            <a:ext cx="412098" cy="4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>
            <a:extLst>
              <a:ext uri="{FF2B5EF4-FFF2-40B4-BE49-F238E27FC236}">
                <a16:creationId xmlns:a16="http://schemas.microsoft.com/office/drawing/2014/main" xmlns="" id="{3A97B4BB-E7AA-45ED-AA11-4AE5778FA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46" y="6111162"/>
            <a:ext cx="496796" cy="4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849073-8311-49E4-8E13-A75ADCB5C59D}"/>
              </a:ext>
            </a:extLst>
          </p:cNvPr>
          <p:cNvSpPr/>
          <p:nvPr/>
        </p:nvSpPr>
        <p:spPr>
          <a:xfrm>
            <a:off x="7968208" y="4732626"/>
            <a:ext cx="3168352" cy="1747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92" rtl="0">
              <a:lnSpc>
                <a:spcPts val="4548"/>
              </a:lnSpc>
            </a:pPr>
            <a:r>
              <a:rPr lang="ru-RU" b="1" kern="1200" dirty="0">
                <a:solidFill>
                  <a:srgbClr val="54291A"/>
                </a:solidFill>
              </a:rPr>
              <a:t>8 (843) 293–16–94</a:t>
            </a:r>
          </a:p>
          <a:p>
            <a:pPr defTabSz="554492" rtl="0">
              <a:lnSpc>
                <a:spcPts val="4548"/>
              </a:lnSpc>
            </a:pPr>
            <a:r>
              <a:rPr lang="ru-RU" b="1" kern="1200" dirty="0">
                <a:solidFill>
                  <a:srgbClr val="54291A"/>
                </a:solidFill>
              </a:rPr>
              <a:t>8 (903) 061–40–18</a:t>
            </a:r>
          </a:p>
          <a:p>
            <a:pPr defTabSz="554492" rtl="0">
              <a:lnSpc>
                <a:spcPts val="4548"/>
              </a:lnSpc>
            </a:pPr>
            <a:r>
              <a:rPr lang="en-US" b="1" kern="1200" dirty="0">
                <a:solidFill>
                  <a:srgbClr val="54291A"/>
                </a:solidFill>
                <a:hlinkClick r:id="rId7"/>
              </a:rPr>
              <a:t>info</a:t>
            </a:r>
            <a:r>
              <a:rPr lang="ru-RU" b="1" kern="1200" dirty="0">
                <a:solidFill>
                  <a:srgbClr val="54291A"/>
                </a:solidFill>
                <a:hlinkClick r:id="rId7"/>
              </a:rPr>
              <a:t>@</a:t>
            </a:r>
            <a:r>
              <a:rPr lang="en-US" b="1" kern="1200" dirty="0" err="1">
                <a:solidFill>
                  <a:srgbClr val="54291A"/>
                </a:solidFill>
                <a:hlinkClick r:id="rId7"/>
              </a:rPr>
              <a:t>garfond</a:t>
            </a:r>
            <a:r>
              <a:rPr lang="ru-RU" b="1" kern="1200" dirty="0">
                <a:solidFill>
                  <a:srgbClr val="54291A"/>
                </a:solidFill>
                <a:hlinkClick r:id="rId7"/>
              </a:rPr>
              <a:t>.</a:t>
            </a:r>
            <a:r>
              <a:rPr lang="en-US" b="1" kern="1200" dirty="0" err="1">
                <a:solidFill>
                  <a:srgbClr val="54291A"/>
                </a:solidFill>
                <a:hlinkClick r:id="rId7"/>
              </a:rPr>
              <a:t>ru</a:t>
            </a:r>
            <a:endParaRPr lang="ru-RU" sz="2000" b="1" kern="1200" dirty="0">
              <a:solidFill>
                <a:prstClr val="black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CB57091-8629-4325-9C83-2110A50189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79" y="251956"/>
            <a:ext cx="1336675" cy="1163457"/>
          </a:xfrm>
          <a:prstGeom prst="rect">
            <a:avLst/>
          </a:prstGeom>
        </p:spPr>
      </p:pic>
      <p:pic>
        <p:nvPicPr>
          <p:cNvPr id="2050" name="Picture 2" descr="http://qrcoder.ru/code/?https%3A%2F%2Ft.me%2Fgarfondrt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39" y="2132856"/>
            <a:ext cx="17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xmlns="" id="{F33D18E5-0BD7-4417-9669-ADF850F56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44" y="2786328"/>
            <a:ext cx="39444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qrcoder.ru/code/?https%3A%2F%2Fgarfondrt.ru%2F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399" y="2186090"/>
            <a:ext cx="1763999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xmlns="" id="{05B6B6F4-E94F-442F-AC23-4F47B1CA5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2870856"/>
            <a:ext cx="41422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16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 bwMode="auto">
          <a:xfrm>
            <a:off x="5956283" y="2565145"/>
            <a:ext cx="4604213" cy="1491028"/>
            <a:chOff x="13042594" y="2615015"/>
            <a:chExt cx="5190340" cy="2076019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14730893" y="2615015"/>
              <a:ext cx="2064034" cy="8999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100 тысяч </a:t>
              </a:r>
              <a:endParaRPr dirty="0"/>
            </a:p>
            <a:p>
              <a:pPr>
                <a:defRPr/>
              </a:pPr>
              <a:r>
                <a:rPr lang="ru-RU" dirty="0"/>
                <a:t>до 2</a:t>
              </a:r>
              <a:r>
                <a:rPr lang="ru-RU" b="1" dirty="0">
                  <a:solidFill>
                    <a:srgbClr val="C00000"/>
                  </a:solidFill>
                </a:rPr>
                <a:t> млн </a:t>
              </a:r>
              <a:r>
                <a:rPr lang="ru-RU" dirty="0"/>
                <a:t>рублей</a:t>
              </a:r>
              <a:endParaRPr dirty="0"/>
            </a:p>
          </p:txBody>
        </p:sp>
        <p:sp>
          <p:nvSpPr>
            <p:cNvPr id="50" name="Прямоугольник 49"/>
            <p:cNvSpPr/>
            <p:nvPr/>
          </p:nvSpPr>
          <p:spPr bwMode="auto">
            <a:xfrm>
              <a:off x="14730893" y="3524004"/>
              <a:ext cx="203171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3</a:t>
              </a:r>
              <a:r>
                <a:rPr lang="ru-RU" b="1" dirty="0"/>
                <a:t> </a:t>
              </a:r>
              <a:r>
                <a:rPr lang="ru-RU" dirty="0"/>
                <a:t>до </a:t>
              </a:r>
              <a:r>
                <a:rPr lang="ru-RU" b="1" dirty="0">
                  <a:solidFill>
                    <a:srgbClr val="C00000"/>
                  </a:solidFill>
                </a:rPr>
                <a:t>36</a:t>
              </a:r>
              <a:r>
                <a:rPr lang="ru-RU" dirty="0"/>
                <a:t> месяцев</a:t>
              </a:r>
              <a:endParaRPr dirty="0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14730893" y="4321702"/>
              <a:ext cx="350204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2% годовых</a:t>
              </a:r>
              <a:endParaRPr dirty="0"/>
            </a:p>
          </p:txBody>
        </p:sp>
        <p:pic>
          <p:nvPicPr>
            <p:cNvPr id="52" name="Picture 6" descr="https://stomatologspb.ru/wp-content/uploads/ruble_PNG26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275818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3" name="Picture 4" descr="https://xn----8sbkdgnibjafxdci9g.xn--p1ai/wp-content/uploads/2019/12/srok-obuchenija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352867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4" name="Picture 6" descr="https://xn--b1aqpp2b.xn----8sbg5beewf.xn--p1ai/images/9519f396-be5f-62ad-b139-a010fd802c7a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19216" y="4279105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55" name="Прямоугольник 54"/>
            <p:cNvSpPr/>
            <p:nvPr/>
          </p:nvSpPr>
          <p:spPr bwMode="auto">
            <a:xfrm>
              <a:off x="13042594" y="2768903"/>
              <a:ext cx="97654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562212"/>
                  </a:solidFill>
                </a:rPr>
                <a:t>СУММА</a:t>
              </a:r>
              <a:endParaRPr dirty="0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13158811" y="3539393"/>
              <a:ext cx="7152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СРОК</a:t>
              </a:r>
              <a:endParaRPr/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>
              <a:off x="13042918" y="4289828"/>
              <a:ext cx="94327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СТАВКА</a:t>
              </a:r>
              <a:endParaRPr/>
            </a:p>
          </p:txBody>
        </p:sp>
      </p:grpSp>
      <p:sp>
        <p:nvSpPr>
          <p:cNvPr id="58" name="Прямоугольник 57"/>
          <p:cNvSpPr/>
          <p:nvPr/>
        </p:nvSpPr>
        <p:spPr bwMode="auto">
          <a:xfrm>
            <a:off x="5927179" y="522653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«СТАРТАП»</a:t>
            </a:r>
            <a:endParaRPr/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5927179" y="440562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6672670" y="1495829"/>
            <a:ext cx="5304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spc="-15" dirty="0">
                <a:solidFill>
                  <a:srgbClr val="C79363"/>
                </a:solidFill>
                <a:cs typeface="Calibri"/>
              </a:rPr>
              <a:t>Для субъектов МСП, зарегистрированных и действующих до даты подачи заявки не более </a:t>
            </a:r>
            <a:endParaRPr lang="en-US" sz="1600" b="1" spc="-15" dirty="0">
              <a:solidFill>
                <a:srgbClr val="C79363"/>
              </a:solidFill>
              <a:cs typeface="Calibri"/>
            </a:endParaRP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spc="-15" dirty="0">
                <a:solidFill>
                  <a:srgbClr val="E04D39"/>
                </a:solidFill>
                <a:cs typeface="Calibri"/>
              </a:rPr>
              <a:t>23 месяцев</a:t>
            </a:r>
            <a:endParaRPr dirty="0"/>
          </a:p>
        </p:txBody>
      </p:sp>
      <p:sp>
        <p:nvSpPr>
          <p:cNvPr id="64" name="Кольцо 63"/>
          <p:cNvSpPr/>
          <p:nvPr/>
        </p:nvSpPr>
        <p:spPr bwMode="auto">
          <a:xfrm>
            <a:off x="6073279" y="1612717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65" name="Прямая соединительная линия 64"/>
          <p:cNvCxnSpPr>
            <a:cxnSpLocks/>
          </p:cNvCxnSpPr>
          <p:nvPr/>
        </p:nvCxnSpPr>
        <p:spPr bwMode="auto">
          <a:xfrm>
            <a:off x="5997129" y="2380957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 bwMode="auto">
          <a:xfrm>
            <a:off x="6097041" y="4293096"/>
            <a:ext cx="332786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8"/>
          <p:cNvSpPr/>
          <p:nvPr/>
        </p:nvSpPr>
        <p:spPr bwMode="auto">
          <a:xfrm>
            <a:off x="5919496" y="440562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9600FE-0689-CE95-79B5-5B27101C7F78}"/>
              </a:ext>
            </a:extLst>
          </p:cNvPr>
          <p:cNvSpPr txBox="1"/>
          <p:nvPr/>
        </p:nvSpPr>
        <p:spPr>
          <a:xfrm>
            <a:off x="136406" y="1191489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 bwMode="auto">
          <a:xfrm>
            <a:off x="6767381" y="1348532"/>
            <a:ext cx="3735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79363"/>
                </a:solidFill>
              </a:rPr>
              <a:t>Для экспортёров, у которых в 2022 и 2023 году были заключены экспортные контракты </a:t>
            </a:r>
            <a:endParaRPr dirty="0"/>
          </a:p>
        </p:txBody>
      </p:sp>
      <p:sp>
        <p:nvSpPr>
          <p:cNvPr id="33" name="Кольцо 32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>
            <a:off x="6002669" y="2331012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«РАЗВИТИЕ ЭКСПОРТА 2023»</a:t>
            </a:r>
            <a:endParaRPr dirty="0"/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932719" y="430379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324604" y="2322962"/>
            <a:ext cx="1878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300 тысяч </a:t>
            </a:r>
            <a:endParaRPr sz="1400" dirty="0"/>
          </a:p>
          <a:p>
            <a:pPr>
              <a:defRPr/>
            </a:pPr>
            <a:r>
              <a:rPr lang="ru-RU" sz="1400" dirty="0"/>
              <a:t>до </a:t>
            </a:r>
            <a:r>
              <a:rPr lang="ru-RU" sz="1400" b="1" dirty="0">
                <a:solidFill>
                  <a:srgbClr val="C00000"/>
                </a:solidFill>
              </a:rPr>
              <a:t>5 млн </a:t>
            </a:r>
            <a:r>
              <a:rPr lang="ru-RU" sz="1400" dirty="0"/>
              <a:t>рублей</a:t>
            </a:r>
            <a:endParaRPr sz="1400"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301645" y="2922907"/>
            <a:ext cx="1624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3</a:t>
            </a:r>
            <a:r>
              <a:rPr lang="ru-RU" sz="1400" b="1" dirty="0"/>
              <a:t> </a:t>
            </a:r>
            <a:r>
              <a:rPr lang="ru-RU" sz="1400" dirty="0"/>
              <a:t>до </a:t>
            </a:r>
            <a:r>
              <a:rPr lang="ru-RU" sz="1400" b="1" dirty="0">
                <a:solidFill>
                  <a:srgbClr val="C00000"/>
                </a:solidFill>
              </a:rPr>
              <a:t>36</a:t>
            </a:r>
            <a:r>
              <a:rPr lang="ru-RU" sz="1400" dirty="0"/>
              <a:t> месяцев</a:t>
            </a:r>
            <a:endParaRPr sz="1400" dirty="0"/>
          </a:p>
        </p:txBody>
      </p:sp>
      <p:pic>
        <p:nvPicPr>
          <p:cNvPr id="25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22669" y="2377079"/>
            <a:ext cx="360000" cy="360000"/>
          </a:xfrm>
          <a:prstGeom prst="rect">
            <a:avLst/>
          </a:prstGeom>
          <a:noFill/>
        </p:spPr>
      </p:pic>
      <p:pic>
        <p:nvPicPr>
          <p:cNvPr id="26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22669" y="2838281"/>
            <a:ext cx="360000" cy="360000"/>
          </a:xfrm>
          <a:prstGeom prst="rect">
            <a:avLst/>
          </a:prstGeom>
          <a:noFill/>
        </p:spPr>
      </p:pic>
      <p:pic>
        <p:nvPicPr>
          <p:cNvPr id="27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48774" y="3333380"/>
            <a:ext cx="387692" cy="3600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 bwMode="auto">
          <a:xfrm>
            <a:off x="4998403" y="2376081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026642" y="2853794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006137" y="3331507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310722" y="3164310"/>
            <a:ext cx="1986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/>
              <a:t>при сумме контрактов: </a:t>
            </a:r>
            <a:endParaRPr sz="1400" dirty="0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294211" y="3398130"/>
            <a:ext cx="2521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en-US" sz="1400" b="1" dirty="0">
                <a:solidFill>
                  <a:srgbClr val="C00000"/>
                </a:solidFill>
              </a:rPr>
              <a:t>500 000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dirty="0"/>
              <a:t>долларов США </a:t>
            </a:r>
            <a:endParaRPr sz="1400" dirty="0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289500" y="365700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en-US" sz="1400" b="1" dirty="0">
                <a:solidFill>
                  <a:srgbClr val="C00000"/>
                </a:solidFill>
              </a:rPr>
              <a:t>1</a:t>
            </a:r>
            <a:r>
              <a:rPr lang="ru-RU" sz="1400" b="1" dirty="0">
                <a:solidFill>
                  <a:srgbClr val="C00000"/>
                </a:solidFill>
              </a:rPr>
              <a:t>00 000 </a:t>
            </a:r>
            <a:r>
              <a:rPr lang="ru-RU" sz="1400" dirty="0"/>
              <a:t>долларов США </a:t>
            </a:r>
            <a:endParaRPr sz="1400" dirty="0"/>
          </a:p>
          <a:p>
            <a:pPr>
              <a:defRPr/>
            </a:pPr>
            <a:r>
              <a:rPr lang="ru-RU" sz="1400" dirty="0"/>
              <a:t>до </a:t>
            </a:r>
            <a:r>
              <a:rPr lang="en-US" sz="1400" dirty="0"/>
              <a:t>4</a:t>
            </a:r>
            <a:r>
              <a:rPr lang="ru-RU" sz="1400" dirty="0"/>
              <a:t>99 000 долларов США </a:t>
            </a:r>
            <a:endParaRPr sz="1400" dirty="0"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6282537" y="417217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10 000 </a:t>
            </a:r>
            <a:r>
              <a:rPr lang="ru-RU" sz="1400" dirty="0"/>
              <a:t>долларов США </a:t>
            </a:r>
            <a:endParaRPr sz="1400" dirty="0"/>
          </a:p>
          <a:p>
            <a:pPr>
              <a:defRPr/>
            </a:pPr>
            <a:r>
              <a:rPr lang="ru-RU" sz="1400" dirty="0"/>
              <a:t>до 99 000 долларов США </a:t>
            </a:r>
            <a:endParaRPr sz="1400" dirty="0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6269047" y="46465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менее </a:t>
            </a:r>
            <a:r>
              <a:rPr lang="ru-RU" sz="1400" b="1" dirty="0">
                <a:solidFill>
                  <a:srgbClr val="C00000"/>
                </a:solidFill>
              </a:rPr>
              <a:t>10 000 </a:t>
            </a:r>
            <a:r>
              <a:rPr lang="ru-RU" sz="1400" dirty="0"/>
              <a:t>долларов США </a:t>
            </a:r>
            <a:endParaRPr sz="1400" dirty="0"/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9031106" y="3793672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1% годовых</a:t>
            </a:r>
            <a:endParaRPr sz="1400" dirty="0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9014652" y="4245091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3% годовых</a:t>
            </a:r>
            <a:endParaRPr sz="1400" dirty="0"/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9014652" y="4638122"/>
            <a:ext cx="2954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5,5% годовых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endParaRPr dirty="0"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9056269" y="3373681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0,1% годовых</a:t>
            </a:r>
            <a:endParaRPr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6460DF-1415-0F72-C4DB-8D5B3349D5A4}"/>
              </a:ext>
            </a:extLst>
          </p:cNvPr>
          <p:cNvSpPr txBox="1"/>
          <p:nvPr/>
        </p:nvSpPr>
        <p:spPr>
          <a:xfrm>
            <a:off x="90363" y="1183179"/>
            <a:ext cx="61921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355332" y="3299522"/>
            <a:ext cx="1822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300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 млн </a:t>
            </a:r>
            <a:r>
              <a:rPr lang="ru-RU"/>
              <a:t>рублей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355332" y="4151131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55332" y="4751497"/>
            <a:ext cx="3836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4,5 % годовых</a:t>
            </a:r>
            <a:endParaRPr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3442687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4155797"/>
            <a:ext cx="360000" cy="360000"/>
          </a:xfrm>
          <a:prstGeom prst="rect">
            <a:avLst/>
          </a:prstGeom>
          <a:noFill/>
        </p:spPr>
      </p:pic>
      <p:pic>
        <p:nvPicPr>
          <p:cNvPr id="1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7708" y="4811731"/>
            <a:ext cx="387692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3" y="3453410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50" y="4166520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695374" y="4853929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767380" y="1348532"/>
            <a:ext cx="47540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562212"/>
                </a:solidFill>
                <a:latin typeface="Arial"/>
                <a:cs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МСП, заключивших с </a:t>
            </a:r>
            <a:r>
              <a:rPr lang="ru-RU" sz="1400" b="1">
                <a:solidFill>
                  <a:srgbClr val="E04D39"/>
                </a:solidFill>
                <a:latin typeface="Arial"/>
                <a:cs typeface="Arial"/>
              </a:rPr>
              <a:t>Министерством экономики Республики Татарстан </a:t>
            </a:r>
            <a:r>
              <a:rPr lang="ru-RU" sz="1400">
                <a:solidFill>
                  <a:srgbClr val="562212"/>
                </a:solidFill>
                <a:latin typeface="Arial"/>
                <a:cs typeface="Arial"/>
              </a:rPr>
              <a:t>соглашение  об осуществлении деятельности на территории индустриальных (промышленных) парков</a:t>
            </a:r>
            <a:endParaRPr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02669" y="3050038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«ПРОМПАРКИ»</a:t>
            </a:r>
            <a:endParaRPr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932719" y="430379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203DA5-AE86-DCAF-49A1-72B3645B0BD9}"/>
              </a:ext>
            </a:extLst>
          </p:cNvPr>
          <p:cNvSpPr txBox="1"/>
          <p:nvPr/>
        </p:nvSpPr>
        <p:spPr>
          <a:xfrm>
            <a:off x="203321" y="1190744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0F480A4-643F-4B5C-885D-E0F50BCC73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C19425F-43EA-4EEB-A835-425DF7C4A678}"/>
              </a:ext>
            </a:extLst>
          </p:cNvPr>
          <p:cNvSpPr/>
          <p:nvPr/>
        </p:nvSpPr>
        <p:spPr bwMode="auto">
          <a:xfrm>
            <a:off x="5231904" y="512469"/>
            <a:ext cx="5891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«РАЗВИТИЕ ПРОИЗВОДСТВА 2023»</a:t>
            </a:r>
            <a:endParaRPr dirty="0"/>
          </a:p>
        </p:txBody>
      </p:sp>
      <p:sp>
        <p:nvSpPr>
          <p:cNvPr id="13" name="Скругленный прямоугольник 38">
            <a:extLst>
              <a:ext uri="{FF2B5EF4-FFF2-40B4-BE49-F238E27FC236}">
                <a16:creationId xmlns:a16="http://schemas.microsoft.com/office/drawing/2014/main" xmlns="" id="{2AA08241-BE68-47EB-87EC-81C348A92F31}"/>
              </a:ext>
            </a:extLst>
          </p:cNvPr>
          <p:cNvSpPr/>
          <p:nvPr/>
        </p:nvSpPr>
        <p:spPr bwMode="auto">
          <a:xfrm>
            <a:off x="5123891" y="443604"/>
            <a:ext cx="6107179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Кольцо 32">
            <a:extLst>
              <a:ext uri="{FF2B5EF4-FFF2-40B4-BE49-F238E27FC236}">
                <a16:creationId xmlns:a16="http://schemas.microsoft.com/office/drawing/2014/main" xmlns="" id="{C967CE8F-D7FF-4FD8-8EF3-B8C58A578F1E}"/>
              </a:ext>
            </a:extLst>
          </p:cNvPr>
          <p:cNvSpPr/>
          <p:nvPr/>
        </p:nvSpPr>
        <p:spPr bwMode="auto">
          <a:xfrm>
            <a:off x="5290497" y="2068048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BF41F11-27AB-4DAA-AD7F-1CC553F0E1CD}"/>
              </a:ext>
            </a:extLst>
          </p:cNvPr>
          <p:cNvSpPr/>
          <p:nvPr/>
        </p:nvSpPr>
        <p:spPr bwMode="auto">
          <a:xfrm>
            <a:off x="5746698" y="1348532"/>
            <a:ext cx="5531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C79363"/>
                </a:solidFill>
              </a:rPr>
              <a:t>Для резидентов или управляющих индустриальных (промышленных) парков, обладающие в установленном законодательством порядке правами на здания/помещения, в которых предполагается использование приобретаемого оборудования</a:t>
            </a:r>
            <a:endParaRPr sz="1200" b="1" dirty="0">
              <a:solidFill>
                <a:srgbClr val="C79363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EE4E4F98-52B9-422F-BB3C-68B15CD229EA}"/>
              </a:ext>
            </a:extLst>
          </p:cNvPr>
          <p:cNvGrpSpPr/>
          <p:nvPr/>
        </p:nvGrpSpPr>
        <p:grpSpPr bwMode="auto">
          <a:xfrm>
            <a:off x="5951984" y="3254641"/>
            <a:ext cx="5670909" cy="2070431"/>
            <a:chOff x="13042594" y="2615015"/>
            <a:chExt cx="5190340" cy="316536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B8EF688F-2589-47A7-B9E2-BC9EF7EC1F2A}"/>
                </a:ext>
              </a:extLst>
            </p:cNvPr>
            <p:cNvSpPr/>
            <p:nvPr/>
          </p:nvSpPr>
          <p:spPr bwMode="auto">
            <a:xfrm>
              <a:off x="14730893" y="2615015"/>
              <a:ext cx="1423439" cy="79992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dirty="0"/>
                <a:t>от </a:t>
              </a:r>
              <a:r>
                <a:rPr lang="ru-RU" sz="1400" b="1" dirty="0">
                  <a:solidFill>
                    <a:srgbClr val="C00000"/>
                  </a:solidFill>
                </a:rPr>
                <a:t>1 млн </a:t>
              </a:r>
              <a:r>
                <a:rPr lang="ru-RU" sz="1400" dirty="0"/>
                <a:t>рублей</a:t>
              </a:r>
              <a:r>
                <a:rPr lang="ru-RU" sz="1400" b="1" dirty="0">
                  <a:solidFill>
                    <a:srgbClr val="C00000"/>
                  </a:solidFill>
                </a:rPr>
                <a:t> </a:t>
              </a:r>
              <a:endParaRPr sz="1400" dirty="0"/>
            </a:p>
            <a:p>
              <a:pPr>
                <a:defRPr/>
              </a:pPr>
              <a:r>
                <a:rPr lang="ru-RU" sz="1400" dirty="0"/>
                <a:t>до </a:t>
              </a:r>
              <a:r>
                <a:rPr lang="ru-RU" sz="1400" b="1" dirty="0">
                  <a:solidFill>
                    <a:srgbClr val="C00000"/>
                  </a:solidFill>
                </a:rPr>
                <a:t>15 млн </a:t>
              </a:r>
              <a:r>
                <a:rPr lang="ru-RU" sz="1400" dirty="0"/>
                <a:t>рублей</a:t>
              </a:r>
              <a:endParaRPr sz="1400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17C1B177-AD47-49DD-A42B-B5059089D24A}"/>
                </a:ext>
              </a:extLst>
            </p:cNvPr>
            <p:cNvSpPr/>
            <p:nvPr/>
          </p:nvSpPr>
          <p:spPr bwMode="auto">
            <a:xfrm>
              <a:off x="14730893" y="3524005"/>
              <a:ext cx="1179890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dirty="0"/>
                <a:t>до </a:t>
              </a:r>
              <a:r>
                <a:rPr lang="ru-RU" sz="1400" b="1" dirty="0">
                  <a:solidFill>
                    <a:srgbClr val="C00000"/>
                  </a:solidFill>
                </a:rPr>
                <a:t>60</a:t>
              </a:r>
              <a:r>
                <a:rPr lang="ru-RU" sz="1400" dirty="0"/>
                <a:t> месяцев</a:t>
              </a:r>
              <a:endParaRPr sz="1400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16CBF62-3233-431A-9BC0-3E4D58B5E2DA}"/>
                </a:ext>
              </a:extLst>
            </p:cNvPr>
            <p:cNvSpPr/>
            <p:nvPr/>
          </p:nvSpPr>
          <p:spPr bwMode="auto">
            <a:xfrm>
              <a:off x="14730893" y="4321701"/>
              <a:ext cx="3502041" cy="145868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C00000"/>
                  </a:solidFill>
                </a:rPr>
                <a:t>5% годовых, </a:t>
              </a:r>
              <a:r>
                <a:rPr lang="ru-RU" sz="1400" dirty="0"/>
                <a:t>в случае нарушения заемщиком требований к сроку ввода приобретенного оборудования в промышленную эксплуатацию – увеличивается </a:t>
              </a:r>
              <a:r>
                <a:rPr lang="ru-RU" sz="1400" b="1" dirty="0"/>
                <a:t>до 10%</a:t>
              </a:r>
              <a:endParaRPr sz="1400" b="1" dirty="0"/>
            </a:p>
          </p:txBody>
        </p:sp>
        <p:pic>
          <p:nvPicPr>
            <p:cNvPr id="24" name="Picture 6" descr="https://stomatologspb.ru/wp-content/uploads/ruble_PNG26.png">
              <a:extLst>
                <a:ext uri="{FF2B5EF4-FFF2-40B4-BE49-F238E27FC236}">
                  <a16:creationId xmlns:a16="http://schemas.microsoft.com/office/drawing/2014/main" xmlns="" id="{CEFFC7CE-F372-444B-96E2-C863076087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2758179"/>
              <a:ext cx="360000" cy="395272"/>
            </a:xfrm>
            <a:prstGeom prst="rect">
              <a:avLst/>
            </a:prstGeom>
            <a:noFill/>
          </p:spPr>
        </p:pic>
        <p:pic>
          <p:nvPicPr>
            <p:cNvPr id="25" name="Picture 4" descr="https://xn----8sbkdgnibjafxdci9g.xn--p1ai/wp-content/uploads/2019/12/srok-obuchenija.png">
              <a:extLst>
                <a:ext uri="{FF2B5EF4-FFF2-40B4-BE49-F238E27FC236}">
                  <a16:creationId xmlns:a16="http://schemas.microsoft.com/office/drawing/2014/main" xmlns="" id="{EEC1D00E-FCB5-4F84-B165-D09CD350F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3528670"/>
              <a:ext cx="360000" cy="395271"/>
            </a:xfrm>
            <a:prstGeom prst="rect">
              <a:avLst/>
            </a:prstGeom>
            <a:noFill/>
          </p:spPr>
        </p:pic>
        <p:pic>
          <p:nvPicPr>
            <p:cNvPr id="26" name="Picture 6" descr="https://xn--b1aqpp2b.xn----8sbg5beewf.xn--p1ai/images/9519f396-be5f-62ad-b139-a010fd802c7a.png">
              <a:extLst>
                <a:ext uri="{FF2B5EF4-FFF2-40B4-BE49-F238E27FC236}">
                  <a16:creationId xmlns:a16="http://schemas.microsoft.com/office/drawing/2014/main" xmlns="" id="{7297BAC8-4E8C-42ED-99B4-CC9090786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19216" y="4279105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E5932B65-13BC-4A33-8ADE-DDC8F147B568}"/>
                </a:ext>
              </a:extLst>
            </p:cNvPr>
            <p:cNvSpPr/>
            <p:nvPr/>
          </p:nvSpPr>
          <p:spPr bwMode="auto">
            <a:xfrm>
              <a:off x="13042594" y="2768902"/>
              <a:ext cx="732406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562212"/>
                  </a:solidFill>
                </a:rPr>
                <a:t>СУММА</a:t>
              </a:r>
              <a:endParaRPr sz="1400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78B83A52-BDDF-4B43-9FC1-4F1273B7B87A}"/>
                </a:ext>
              </a:extLst>
            </p:cNvPr>
            <p:cNvSpPr/>
            <p:nvPr/>
          </p:nvSpPr>
          <p:spPr bwMode="auto">
            <a:xfrm>
              <a:off x="13158811" y="3539393"/>
              <a:ext cx="547544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562212"/>
                  </a:solidFill>
                </a:rPr>
                <a:t>СРОК</a:t>
              </a:r>
              <a:endParaRPr sz="1400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D4405C6D-7A81-401F-9E54-E0E4E356D8C8}"/>
                </a:ext>
              </a:extLst>
            </p:cNvPr>
            <p:cNvSpPr/>
            <p:nvPr/>
          </p:nvSpPr>
          <p:spPr bwMode="auto">
            <a:xfrm>
              <a:off x="13042918" y="4289828"/>
              <a:ext cx="720669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rgbClr val="562212"/>
                  </a:solidFill>
                </a:rPr>
                <a:t>СТАВКА</a:t>
              </a:r>
              <a:endParaRPr sz="1400"/>
            </a:p>
          </p:txBody>
        </p:sp>
      </p:grp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49C9F183-BFB4-4B92-8C6C-1B16C07E3B0C}"/>
              </a:ext>
            </a:extLst>
          </p:cNvPr>
          <p:cNvCxnSpPr>
            <a:cxnSpLocks/>
          </p:cNvCxnSpPr>
          <p:nvPr/>
        </p:nvCxnSpPr>
        <p:spPr bwMode="auto">
          <a:xfrm>
            <a:off x="5879976" y="2221400"/>
            <a:ext cx="512653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DDFA41A-0C8C-4D59-BE5A-1C7BB4A2D85C}"/>
              </a:ext>
            </a:extLst>
          </p:cNvPr>
          <p:cNvSpPr txBox="1"/>
          <p:nvPr/>
        </p:nvSpPr>
        <p:spPr>
          <a:xfrm>
            <a:off x="5877898" y="2321880"/>
            <a:ext cx="5126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 какие цели?</a:t>
            </a:r>
          </a:p>
          <a:p>
            <a:r>
              <a:rPr lang="ru-RU" sz="1400" dirty="0"/>
              <a:t>Приобретение оборудования для осуществления производственной деятельности на территории промышленного парка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97C9329-C923-40C3-00FC-BF337146B2F0}"/>
              </a:ext>
            </a:extLst>
          </p:cNvPr>
          <p:cNvSpPr/>
          <p:nvPr/>
        </p:nvSpPr>
        <p:spPr bwMode="auto">
          <a:xfrm>
            <a:off x="6146981" y="5464395"/>
            <a:ext cx="5796347" cy="923330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Подать заявку</a:t>
            </a:r>
          </a:p>
          <a:p>
            <a:pPr>
              <a:defRPr/>
            </a:pPr>
            <a:r>
              <a:rPr lang="ru-RU" dirty="0"/>
              <a:t>1. на Цифровой платформе МСП.РФ</a:t>
            </a:r>
          </a:p>
          <a:p>
            <a:pPr>
              <a:defRPr/>
            </a:pPr>
            <a:r>
              <a:rPr lang="ru-RU" dirty="0"/>
              <a:t>2. в сервисе «Мои субсидии»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45C4F7-6943-C07F-D601-B07ABC364642}"/>
              </a:ext>
            </a:extLst>
          </p:cNvPr>
          <p:cNvSpPr txBox="1"/>
          <p:nvPr/>
        </p:nvSpPr>
        <p:spPr>
          <a:xfrm>
            <a:off x="207768" y="1166344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  <p:extLst>
      <p:ext uri="{BB962C8B-B14F-4D97-AF65-F5344CB8AC3E}">
        <p14:creationId xmlns:p14="http://schemas.microsoft.com/office/powerpoint/2010/main" val="295055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/>
          <a:srcRect l="-615" t="17978" r="1"/>
          <a:stretch/>
        </p:blipFill>
        <p:spPr>
          <a:xfrm>
            <a:off x="335360" y="1484784"/>
            <a:ext cx="11777418" cy="5256584"/>
          </a:xfrm>
          <a:prstGeom prst="rect">
            <a:avLst/>
          </a:prstGeom>
        </p:spPr>
      </p:pic>
      <p:sp>
        <p:nvSpPr>
          <p:cNvPr id="3" name="Скругленный прямоугольник 38">
            <a:extLst>
              <a:ext uri="{FF2B5EF4-FFF2-40B4-BE49-F238E27FC236}">
                <a16:creationId xmlns:a16="http://schemas.microsoft.com/office/drawing/2014/main" xmlns="" id="{49B71651-61E6-B790-6EFD-47E7A8E11A90}"/>
              </a:ext>
            </a:extLst>
          </p:cNvPr>
          <p:cNvSpPr/>
          <p:nvPr/>
        </p:nvSpPr>
        <p:spPr bwMode="auto">
          <a:xfrm>
            <a:off x="695400" y="380167"/>
            <a:ext cx="6107179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6797C6-D55F-465A-DED6-5C831BA476A9}"/>
              </a:ext>
            </a:extLst>
          </p:cNvPr>
          <p:cNvSpPr/>
          <p:nvPr/>
        </p:nvSpPr>
        <p:spPr bwMode="auto">
          <a:xfrm>
            <a:off x="803411" y="481781"/>
            <a:ext cx="5891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«СТРОИТЕЛЬСТВО»</a:t>
            </a:r>
            <a:endParaRPr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3CCDB64-EC20-5F68-48E7-8A9537C3C101}"/>
              </a:ext>
            </a:extLst>
          </p:cNvPr>
          <p:cNvSpPr/>
          <p:nvPr/>
        </p:nvSpPr>
        <p:spPr bwMode="auto">
          <a:xfrm>
            <a:off x="6960096" y="260602"/>
            <a:ext cx="5796347" cy="923330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Подать заявку</a:t>
            </a:r>
          </a:p>
          <a:p>
            <a:pPr>
              <a:defRPr/>
            </a:pPr>
            <a:r>
              <a:rPr lang="ru-RU" dirty="0"/>
              <a:t>1. на Цифровой платформе МСП.РФ</a:t>
            </a:r>
          </a:p>
          <a:p>
            <a:pPr>
              <a:defRPr/>
            </a:pPr>
            <a:r>
              <a:rPr lang="ru-RU" dirty="0"/>
              <a:t>2. в сервисе «Мои субсидии»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8728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Words>4166</Words>
  <Application>Microsoft Office PowerPoint</Application>
  <DocSecurity>0</DocSecurity>
  <PresentationFormat>Произвольный</PresentationFormat>
  <Paragraphs>820</Paragraphs>
  <Slides>48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Тема Office</vt:lpstr>
      <vt:lpstr>Слайд think-cell</vt:lpstr>
      <vt:lpstr>МЕРЫ ПОДДЕРЖКИ БИЗНЕСА, ОКАЗЫВАЕМЫЕ   МИНИСТЕРСТВОМ ЭКОНОМИКИ РТ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ПОЛУЧИТЬ УСЛУГИ ФОНДА? ОБРАТИТЬСЯ В ФОНД: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контактах регионального представителя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КОНСУЛЬТАЦИИ ПО ФЕДЕРАЛЬНЫМ МЕРАМ ПОДДЕРЖКИ  </vt:lpstr>
    </vt:vector>
  </TitlesOfParts>
  <Company>HP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Миронова Нина Сергеевна</dc:creator>
  <cp:lastModifiedBy>Ситдикова Гульназ Равилевна</cp:lastModifiedBy>
  <cp:revision>293</cp:revision>
  <cp:lastPrinted>2023-11-22T15:12:18Z</cp:lastPrinted>
  <dcterms:created xsi:type="dcterms:W3CDTF">2022-12-12T14:36:21Z</dcterms:created>
  <dcterms:modified xsi:type="dcterms:W3CDTF">2024-01-22T07:22:08Z</dcterms:modified>
  <dc:identifier/>
  <dc:language/>
  <cp:version/>
</cp:coreProperties>
</file>